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8" r:id="rId2"/>
    <p:sldId id="289" r:id="rId3"/>
    <p:sldId id="285" r:id="rId4"/>
    <p:sldId id="284" r:id="rId5"/>
    <p:sldId id="286" r:id="rId6"/>
    <p:sldId id="287" r:id="rId7"/>
    <p:sldId id="288" r:id="rId8"/>
    <p:sldId id="290" r:id="rId9"/>
    <p:sldId id="291" r:id="rId10"/>
    <p:sldId id="294" r:id="rId11"/>
    <p:sldId id="292" r:id="rId12"/>
    <p:sldId id="295" r:id="rId13"/>
    <p:sldId id="293" r:id="rId14"/>
    <p:sldId id="296" r:id="rId15"/>
    <p:sldId id="297" r:id="rId16"/>
    <p:sldId id="298" r:id="rId17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8B3"/>
    <a:srgbClr val="005C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32"/>
  </p:normalViewPr>
  <p:slideViewPr>
    <p:cSldViewPr snapToGrid="0" snapToObjects="1">
      <p:cViewPr varScale="1">
        <p:scale>
          <a:sx n="106" d="100"/>
          <a:sy n="106" d="100"/>
        </p:scale>
        <p:origin x="79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C1FB1-D36E-5D44-A94E-5FF8523DF6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50471" y="1008063"/>
            <a:ext cx="6885215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56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cs-CZ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3F4C08E-39DE-F743-9873-E82E138C65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50471" y="3487738"/>
            <a:ext cx="5856515" cy="70870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cs-C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BA358C-8117-D544-BC63-4BF288F84D8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6800" y="5124224"/>
            <a:ext cx="2743200" cy="365125"/>
          </a:xfrm>
          <a:prstGeom prst="rect">
            <a:avLst/>
          </a:prstGeom>
          <a:noFill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20BA6E5-2D0B-FC4D-A0AE-7777C3207AAE}" type="datetimeFigureOut">
              <a:rPr lang="cs-CZ" smtClean="0"/>
              <a:pPr/>
              <a:t>09.12.2020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350813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97F15D8C-11F3-5448-A488-296D7867BD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7686" y="365125"/>
            <a:ext cx="1007472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cs-CZ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F0477847-43A0-7240-8472-E81F6984CD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7686" y="1825625"/>
            <a:ext cx="10074728" cy="3660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0705720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C1E577-66F2-9D46-99EA-E94F17281A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7686" y="365125"/>
            <a:ext cx="10074728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0850D5-F263-EF4A-8BB8-B5783D4323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362345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EACC09-3E55-9848-8625-648C49DF66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362345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777132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59D73E-74DA-B944-B82D-A68AC435C6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4ED84F-F33C-DB42-A878-57A5FCAC4D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4992EC-0E74-414E-8917-1D06EC7E76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29626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34B8E00-F21F-1B44-971A-DF1647A67A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2F5239-9126-2642-A4C3-FE3BAB52390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29626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72257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F4B54F-5D92-B646-805A-B5C9598E38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7686" y="365125"/>
            <a:ext cx="10074728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91012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17488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790B8A-9ED8-7043-ADD1-D7D33ED1FC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1214C5-EDFD-2B4E-BBAE-8EC1E104F8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336714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ECE6B0-04EF-5F49-9653-C65434810E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3916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118194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23FD81-0107-CF49-991F-DAAF7402D8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721F81A-3328-E342-BF7E-4A3C427968C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3605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F10771-ED0E-5047-8411-EE1352942E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4103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785498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C4B3CD-AA37-2A47-AA9A-98DC1C400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7686" y="365125"/>
            <a:ext cx="10074728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E6F9FA9-090B-4740-A9AD-E3F9E8395D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077686" y="1825625"/>
            <a:ext cx="10074728" cy="366077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316307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05CE306-A509-2E4F-BACB-7F2132309E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12127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8A65D9-04C3-9942-B09E-91CA90B5D1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12127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978010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07115B6-097D-484F-AD2D-736A863E99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7686" y="365125"/>
            <a:ext cx="1007472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cs-CZ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667EB4-1189-124D-9CFB-03E678C988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7686" y="1825625"/>
            <a:ext cx="10074728" cy="3660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80080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4400" kern="1200" spc="-50" baseline="0">
          <a:solidFill>
            <a:srgbClr val="005C6C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600" kern="1200" baseline="0">
          <a:solidFill>
            <a:srgbClr val="005C6C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0098B3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0098B3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98B3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98B3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89B224-D081-524B-9C32-7AA32FD6B7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22651" y="1765147"/>
            <a:ext cx="6885215" cy="2387600"/>
          </a:xfrm>
        </p:spPr>
        <p:txBody>
          <a:bodyPr>
            <a:normAutofit/>
          </a:bodyPr>
          <a:lstStyle/>
          <a:p>
            <a:r>
              <a:rPr lang="cs-CZ" dirty="0"/>
              <a:t>Podpora energeticky aktivních spotřebitelů </a:t>
            </a:r>
            <a:br>
              <a:rPr lang="cs-CZ" dirty="0"/>
            </a:br>
            <a:r>
              <a:rPr lang="cs-CZ" dirty="0"/>
              <a:t>v zahraničí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7DC43C6-4B6A-8F45-8945-1EF55FE81A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50471" y="4618448"/>
            <a:ext cx="5856515" cy="708704"/>
          </a:xfrm>
        </p:spPr>
        <p:txBody>
          <a:bodyPr>
            <a:normAutofit/>
          </a:bodyPr>
          <a:lstStyle/>
          <a:p>
            <a:r>
              <a:rPr lang="cs-CZ" dirty="0"/>
              <a:t>Průběžná zpráva</a:t>
            </a:r>
          </a:p>
        </p:txBody>
      </p:sp>
    </p:spTree>
    <p:extLst>
      <p:ext uri="{BB962C8B-B14F-4D97-AF65-F5344CB8AC3E}">
        <p14:creationId xmlns:p14="http://schemas.microsoft.com/office/powerpoint/2010/main" val="13658480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A1A350C-382E-FC4E-B492-6E82B68317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Co dnes představíme?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1CC59BF-C6D5-1447-84C7-A12070C8BB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7686" y="1825625"/>
            <a:ext cx="10074728" cy="472407"/>
          </a:xfrm>
        </p:spPr>
        <p:txBody>
          <a:bodyPr/>
          <a:lstStyle/>
          <a:p>
            <a:r>
              <a:rPr lang="cs-CZ" dirty="0"/>
              <a:t>Přehled systémů podpory aktivních spotřebitelů ve vybraných zemích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3BB7EC37-698F-7E43-977D-054660A92FE6}"/>
              </a:ext>
            </a:extLst>
          </p:cNvPr>
          <p:cNvSpPr txBox="1"/>
          <p:nvPr/>
        </p:nvSpPr>
        <p:spPr>
          <a:xfrm>
            <a:off x="617621" y="2438242"/>
            <a:ext cx="3493415" cy="1217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lvl="1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cs-CZ" sz="2400" dirty="0">
                <a:solidFill>
                  <a:srgbClr val="0098B3"/>
                </a:solidFill>
              </a:rPr>
              <a:t>Německo</a:t>
            </a:r>
          </a:p>
          <a:p>
            <a:pPr marL="685800" lvl="1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cs-CZ" sz="2400" dirty="0">
                <a:solidFill>
                  <a:srgbClr val="0098B3"/>
                </a:solidFill>
              </a:rPr>
              <a:t>Francie</a:t>
            </a:r>
          </a:p>
          <a:p>
            <a:pPr marL="685800" lvl="1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cs-CZ" sz="2400" dirty="0">
                <a:solidFill>
                  <a:srgbClr val="0098B3"/>
                </a:solidFill>
              </a:rPr>
              <a:t>Belgie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15F680DD-A807-D042-B562-D96867768D4D}"/>
              </a:ext>
            </a:extLst>
          </p:cNvPr>
          <p:cNvSpPr txBox="1"/>
          <p:nvPr/>
        </p:nvSpPr>
        <p:spPr>
          <a:xfrm>
            <a:off x="4014537" y="2438242"/>
            <a:ext cx="3493415" cy="1217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lvl="1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cs-CZ" sz="2400" dirty="0">
                <a:solidFill>
                  <a:srgbClr val="0098B3"/>
                </a:solidFill>
              </a:rPr>
              <a:t>Rakousko</a:t>
            </a:r>
          </a:p>
          <a:p>
            <a:pPr marL="685800" lvl="1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cs-CZ" sz="2400" dirty="0">
                <a:solidFill>
                  <a:srgbClr val="0098B3"/>
                </a:solidFill>
              </a:rPr>
              <a:t>Nizozemí</a:t>
            </a:r>
          </a:p>
          <a:p>
            <a:pPr marL="685800" lvl="1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cs-CZ" sz="2400" dirty="0">
                <a:solidFill>
                  <a:srgbClr val="0098B3"/>
                </a:solidFill>
              </a:rPr>
              <a:t>Španělsko</a:t>
            </a: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3A94C593-797B-ED4F-AB4F-4095BA751AC5}"/>
              </a:ext>
            </a:extLst>
          </p:cNvPr>
          <p:cNvSpPr txBox="1"/>
          <p:nvPr/>
        </p:nvSpPr>
        <p:spPr>
          <a:xfrm>
            <a:off x="7507952" y="2432969"/>
            <a:ext cx="3493415" cy="8212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lvl="1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cs-CZ" sz="2400" dirty="0">
                <a:solidFill>
                  <a:srgbClr val="0098B3"/>
                </a:solidFill>
              </a:rPr>
              <a:t>Slovensko</a:t>
            </a:r>
          </a:p>
          <a:p>
            <a:pPr marL="685800" lvl="1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cs-CZ" sz="2400" dirty="0">
                <a:solidFill>
                  <a:srgbClr val="0098B3"/>
                </a:solidFill>
              </a:rPr>
              <a:t>Litva</a:t>
            </a:r>
          </a:p>
        </p:txBody>
      </p:sp>
    </p:spTree>
    <p:extLst>
      <p:ext uri="{BB962C8B-B14F-4D97-AF65-F5344CB8AC3E}">
        <p14:creationId xmlns:p14="http://schemas.microsoft.com/office/powerpoint/2010/main" val="18125551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720px-EU-Germany_(orthographic_projection).svg.png" descr="720px-EU-Germany_(orthographic_projection).svg.png">
            <a:extLst>
              <a:ext uri="{FF2B5EF4-FFF2-40B4-BE49-F238E27FC236}">
                <a16:creationId xmlns:a16="http://schemas.microsoft.com/office/drawing/2014/main" id="{86568AA5-83CA-EC41-9120-98D410610A6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351" t="39342" r="41754" b="35263"/>
          <a:stretch/>
        </p:blipFill>
        <p:spPr>
          <a:xfrm>
            <a:off x="8085220" y="1520612"/>
            <a:ext cx="3681664" cy="4083683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EA2064D4-00E9-314D-A913-37F657AF93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Německo – základní charakteristika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A2E7B2C-A891-1140-B326-C0DA7385CD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7685" y="1825625"/>
            <a:ext cx="7681304" cy="3660775"/>
          </a:xfrm>
        </p:spPr>
        <p:txBody>
          <a:bodyPr/>
          <a:lstStyle/>
          <a:p>
            <a:r>
              <a:rPr lang="cs-CZ" dirty="0"/>
              <a:t>Instalovaná kapacita </a:t>
            </a:r>
            <a:r>
              <a:rPr lang="cs-CZ" dirty="0" err="1"/>
              <a:t>fotovoltaických</a:t>
            </a:r>
            <a:r>
              <a:rPr lang="cs-CZ" dirty="0"/>
              <a:t> zdrojů 49,8 </a:t>
            </a:r>
            <a:r>
              <a:rPr lang="cs-CZ" dirty="0" err="1"/>
              <a:t>GWp</a:t>
            </a:r>
            <a:r>
              <a:rPr lang="cs-CZ" dirty="0"/>
              <a:t> (2019)</a:t>
            </a:r>
          </a:p>
          <a:p>
            <a:r>
              <a:rPr lang="cs-CZ" dirty="0"/>
              <a:t>V přepočtu je to 600 </a:t>
            </a:r>
            <a:r>
              <a:rPr lang="cs-CZ" dirty="0" err="1"/>
              <a:t>Wp</a:t>
            </a:r>
            <a:r>
              <a:rPr lang="cs-CZ" dirty="0"/>
              <a:t>/obyv.</a:t>
            </a:r>
          </a:p>
          <a:p>
            <a:r>
              <a:rPr lang="cs-CZ" dirty="0"/>
              <a:t>40 % produkce elektřiny je z OZE, 7,7 % z FVE</a:t>
            </a:r>
          </a:p>
          <a:p>
            <a:r>
              <a:rPr lang="cs-CZ" dirty="0"/>
              <a:t>Instalovaných 2 mil. </a:t>
            </a:r>
            <a:r>
              <a:rPr lang="cs-CZ" dirty="0" err="1"/>
              <a:t>fotovoltaických</a:t>
            </a:r>
            <a:r>
              <a:rPr lang="cs-CZ" dirty="0"/>
              <a:t> elektráren</a:t>
            </a:r>
          </a:p>
          <a:p>
            <a:r>
              <a:rPr lang="cs-CZ" dirty="0"/>
              <a:t>Drahá konečná cena elektrické energie 0,34€ (dvojnásobek ceny Francie), což je cca 9 Kč/kWh</a:t>
            </a:r>
          </a:p>
        </p:txBody>
      </p:sp>
    </p:spTree>
    <p:extLst>
      <p:ext uri="{BB962C8B-B14F-4D97-AF65-F5344CB8AC3E}">
        <p14:creationId xmlns:p14="http://schemas.microsoft.com/office/powerpoint/2010/main" val="4278867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A2064D4-00E9-314D-A913-37F657AF93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Podpora aktivních spotřebitelů Německo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A2E7B2C-A891-1140-B326-C0DA7385CD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Od roku 2000 zákon na podporu výroby obnovitelné energie (EEG)</a:t>
            </a:r>
          </a:p>
          <a:p>
            <a:pPr lvl="1"/>
            <a:r>
              <a:rPr lang="cs-CZ" dirty="0"/>
              <a:t>Producenti - </a:t>
            </a:r>
            <a:r>
              <a:rPr lang="cs-CZ" dirty="0" err="1"/>
              <a:t>Feed</a:t>
            </a:r>
            <a:r>
              <a:rPr lang="cs-CZ" dirty="0"/>
              <a:t>-in tarif na vyrobenou energii</a:t>
            </a:r>
          </a:p>
          <a:p>
            <a:pPr lvl="1"/>
            <a:r>
              <a:rPr lang="cs-CZ" dirty="0"/>
              <a:t>Spotřebitelé – příplatek k ceně spotřebované energie (EEG </a:t>
            </a:r>
            <a:r>
              <a:rPr lang="cs-CZ" dirty="0" err="1"/>
              <a:t>Umlage</a:t>
            </a:r>
            <a:r>
              <a:rPr lang="cs-CZ" dirty="0"/>
              <a:t>)</a:t>
            </a:r>
          </a:p>
          <a:p>
            <a:r>
              <a:rPr lang="cs-CZ" dirty="0"/>
              <a:t>Do roku 2014 – pouze </a:t>
            </a:r>
            <a:r>
              <a:rPr lang="cs-CZ" dirty="0" err="1"/>
              <a:t>feed</a:t>
            </a:r>
            <a:r>
              <a:rPr lang="cs-CZ" dirty="0"/>
              <a:t>-in tarif, veškerá energie do sítě</a:t>
            </a:r>
          </a:p>
          <a:p>
            <a:r>
              <a:rPr lang="cs-CZ" dirty="0"/>
              <a:t>Od roku 2014 možnost samo-spotřeby vyrobené elektřiny</a:t>
            </a:r>
          </a:p>
          <a:p>
            <a:pPr lvl="1"/>
            <a:r>
              <a:rPr lang="cs-CZ" dirty="0"/>
              <a:t>Do 10 </a:t>
            </a:r>
            <a:r>
              <a:rPr lang="cs-CZ" dirty="0" err="1"/>
              <a:t>kWp</a:t>
            </a:r>
            <a:r>
              <a:rPr lang="cs-CZ" dirty="0"/>
              <a:t> a 10 </a:t>
            </a:r>
            <a:r>
              <a:rPr lang="cs-CZ" dirty="0" err="1"/>
              <a:t>MWh</a:t>
            </a:r>
            <a:r>
              <a:rPr lang="cs-CZ" dirty="0"/>
              <a:t>/rok osvobozena samo-spotřeba od EEG</a:t>
            </a:r>
          </a:p>
          <a:p>
            <a:pPr lvl="1"/>
            <a:r>
              <a:rPr lang="cs-CZ" dirty="0"/>
              <a:t>Nad 10 </a:t>
            </a:r>
            <a:r>
              <a:rPr lang="cs-CZ" dirty="0" err="1"/>
              <a:t>kWp</a:t>
            </a:r>
            <a:r>
              <a:rPr lang="cs-CZ" dirty="0"/>
              <a:t> nebo 10 </a:t>
            </a:r>
            <a:r>
              <a:rPr lang="cs-CZ" dirty="0" err="1"/>
              <a:t>MWh</a:t>
            </a:r>
            <a:r>
              <a:rPr lang="cs-CZ" dirty="0"/>
              <a:t> poplatek za samo-spotřebu 40 % EEG (0,027 €)</a:t>
            </a:r>
          </a:p>
        </p:txBody>
      </p:sp>
    </p:spTree>
    <p:extLst>
      <p:ext uri="{BB962C8B-B14F-4D97-AF65-F5344CB8AC3E}">
        <p14:creationId xmlns:p14="http://schemas.microsoft.com/office/powerpoint/2010/main" val="26844162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E88864D-4A44-5040-9C94-605FD6900E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Podmínky pro aktivní spotřebitele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1FBB1EA-7402-384F-9C4F-8BAF79199B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Princip jedné osoby „</a:t>
            </a:r>
            <a:r>
              <a:rPr lang="cs-CZ" dirty="0" err="1"/>
              <a:t>Personenidentität</a:t>
            </a:r>
            <a:r>
              <a:rPr lang="cs-CZ" dirty="0"/>
              <a:t>“ – výrobce i spotřebitel musí být jedna a ta samá osoba</a:t>
            </a:r>
          </a:p>
          <a:p>
            <a:pPr lvl="1"/>
            <a:r>
              <a:rPr lang="cs-CZ" dirty="0"/>
              <a:t>Neumožňuje dodávku sousedovi ani prostřednictvím privátní sítě</a:t>
            </a:r>
          </a:p>
          <a:p>
            <a:pPr lvl="1"/>
            <a:r>
              <a:rPr lang="cs-CZ" dirty="0"/>
              <a:t>Neumožňuje dodávku propojeným firmám apod.</a:t>
            </a:r>
          </a:p>
          <a:p>
            <a:r>
              <a:rPr lang="cs-CZ" dirty="0"/>
              <a:t>Zdroj se nachází v bezprostřední blízkosti spotřeby – propojené přes privátní síť</a:t>
            </a:r>
          </a:p>
          <a:p>
            <a:r>
              <a:rPr lang="cs-CZ" dirty="0"/>
              <a:t>Přetoky do sítě podpořené </a:t>
            </a:r>
            <a:r>
              <a:rPr lang="cs-CZ" dirty="0" err="1"/>
              <a:t>feed</a:t>
            </a:r>
            <a:r>
              <a:rPr lang="cs-CZ" dirty="0"/>
              <a:t>-in tarifem</a:t>
            </a:r>
          </a:p>
          <a:p>
            <a:r>
              <a:rPr lang="cs-CZ" dirty="0"/>
              <a:t>Jen pro instalace s nárokem na </a:t>
            </a:r>
            <a:r>
              <a:rPr lang="cs-CZ" dirty="0" err="1"/>
              <a:t>feed</a:t>
            </a:r>
            <a:r>
              <a:rPr lang="cs-CZ" dirty="0"/>
              <a:t>-in tarif</a:t>
            </a:r>
          </a:p>
        </p:txBody>
      </p:sp>
    </p:spTree>
    <p:extLst>
      <p:ext uri="{BB962C8B-B14F-4D97-AF65-F5344CB8AC3E}">
        <p14:creationId xmlns:p14="http://schemas.microsoft.com/office/powerpoint/2010/main" val="9754265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DD28F2D-5199-B844-A2F5-8D3C49C21B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Kolektivní samo-spotřeba </a:t>
            </a:r>
            <a:r>
              <a:rPr lang="cs-CZ" dirty="0" err="1"/>
              <a:t>Mieterstrom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F953548-6DBE-6C43-87BC-5CA11BC21B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Kolektivní samo-spotřeba není tak, jak ji definuje RED II v Německu umožněna</a:t>
            </a:r>
          </a:p>
          <a:p>
            <a:r>
              <a:rPr lang="cs-CZ" dirty="0"/>
              <a:t>V roce 2017 zaveden </a:t>
            </a:r>
            <a:r>
              <a:rPr lang="cs-CZ" dirty="0" err="1"/>
              <a:t>Mieterstrom</a:t>
            </a:r>
            <a:r>
              <a:rPr lang="cs-CZ" dirty="0"/>
              <a:t> – pro bytové domy</a:t>
            </a:r>
          </a:p>
          <a:p>
            <a:r>
              <a:rPr lang="cs-CZ" dirty="0"/>
              <a:t>Provozovatel FVE dodává elektřinu obyvatelům bytů</a:t>
            </a:r>
          </a:p>
        </p:txBody>
      </p:sp>
    </p:spTree>
    <p:extLst>
      <p:ext uri="{BB962C8B-B14F-4D97-AF65-F5344CB8AC3E}">
        <p14:creationId xmlns:p14="http://schemas.microsoft.com/office/powerpoint/2010/main" val="1568818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B52682D-5F45-3E45-9B91-D13A10AE74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Mieterstrom</a:t>
            </a:r>
            <a:r>
              <a:rPr lang="cs-CZ" dirty="0"/>
              <a:t> model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D5D3285-65D7-D549-BD4A-B899926F85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Max. 100 </a:t>
            </a:r>
            <a:r>
              <a:rPr lang="cs-CZ" dirty="0" err="1"/>
              <a:t>kWp</a:t>
            </a:r>
            <a:r>
              <a:rPr lang="cs-CZ" dirty="0"/>
              <a:t> na dům (snaha zvýšit na 250 </a:t>
            </a:r>
            <a:r>
              <a:rPr lang="cs-CZ" dirty="0" err="1"/>
              <a:t>kWp</a:t>
            </a:r>
            <a:r>
              <a:rPr lang="cs-CZ" dirty="0"/>
              <a:t>)</a:t>
            </a:r>
          </a:p>
          <a:p>
            <a:r>
              <a:rPr lang="cs-CZ" dirty="0"/>
              <a:t>Elektřina spotřebovaná nájemci – předmět bonusu</a:t>
            </a:r>
          </a:p>
          <a:p>
            <a:r>
              <a:rPr lang="cs-CZ" dirty="0"/>
              <a:t>Přetoky předmět </a:t>
            </a:r>
            <a:r>
              <a:rPr lang="cs-CZ" dirty="0" err="1"/>
              <a:t>feed</a:t>
            </a:r>
            <a:r>
              <a:rPr lang="cs-CZ" dirty="0"/>
              <a:t>-in tarifu</a:t>
            </a:r>
          </a:p>
          <a:p>
            <a:r>
              <a:rPr lang="cs-CZ" dirty="0"/>
              <a:t>Nájemníci platí plné EEG</a:t>
            </a:r>
          </a:p>
          <a:p>
            <a:r>
              <a:rPr lang="cs-CZ" dirty="0"/>
              <a:t>Prodejní cena silové elektřiny max. 90 % běžné ceny</a:t>
            </a:r>
          </a:p>
          <a:p>
            <a:r>
              <a:rPr lang="cs-CZ" dirty="0"/>
              <a:t>Určeno pouze pro rezidenční domy– min. 40 % plochy k bydlení</a:t>
            </a:r>
          </a:p>
          <a:p>
            <a:r>
              <a:rPr lang="cs-CZ" dirty="0"/>
              <a:t>Nájemník má volnost, zda využije či nikoliv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5374347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403C6C9-454F-534E-8C6C-EE6158FA9F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Mieterstrom</a:t>
            </a:r>
            <a:r>
              <a:rPr lang="cs-CZ" dirty="0"/>
              <a:t> model - zkušenosti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D2272CA-8088-F349-B698-51D4E358C4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Špatné nastavení parametrů, nesplnění očekávání</a:t>
            </a:r>
          </a:p>
          <a:p>
            <a:pPr lvl="1"/>
            <a:r>
              <a:rPr lang="cs-CZ" dirty="0"/>
              <a:t>Instalováno jen 1,5 % očekávaného objemu</a:t>
            </a:r>
          </a:p>
          <a:p>
            <a:pPr lvl="1"/>
            <a:r>
              <a:rPr lang="cs-CZ" dirty="0"/>
              <a:t>Provoz systému je administrativně náročný</a:t>
            </a:r>
          </a:p>
          <a:p>
            <a:pPr lvl="1"/>
            <a:r>
              <a:rPr lang="cs-CZ" dirty="0"/>
              <a:t>Výše příspěvku nepokryje zvýšené administrativní náklady</a:t>
            </a:r>
          </a:p>
          <a:p>
            <a:r>
              <a:rPr lang="cs-CZ" dirty="0"/>
              <a:t>Je nutné udělat změny v nastavení</a:t>
            </a:r>
          </a:p>
          <a:p>
            <a:pPr lvl="1"/>
            <a:r>
              <a:rPr lang="cs-CZ" dirty="0"/>
              <a:t>Zvýšit max. výkon na 250 </a:t>
            </a:r>
            <a:r>
              <a:rPr lang="cs-CZ" dirty="0" err="1"/>
              <a:t>kWp</a:t>
            </a:r>
            <a:endParaRPr lang="cs-CZ" dirty="0"/>
          </a:p>
          <a:p>
            <a:pPr lvl="1"/>
            <a:r>
              <a:rPr lang="cs-CZ" dirty="0"/>
              <a:t>Zvýšit příplatek za samo-spotřebu</a:t>
            </a:r>
          </a:p>
          <a:p>
            <a:pPr lvl="1"/>
            <a:r>
              <a:rPr lang="cs-CZ" dirty="0"/>
              <a:t>Zrušit </a:t>
            </a:r>
            <a:r>
              <a:rPr lang="cs-CZ" dirty="0" err="1"/>
              <a:t>zastropování</a:t>
            </a:r>
            <a:r>
              <a:rPr lang="cs-CZ" dirty="0"/>
              <a:t> ceny silové energie</a:t>
            </a:r>
          </a:p>
          <a:p>
            <a:pPr lvl="1"/>
            <a:endParaRPr lang="cs-CZ" dirty="0"/>
          </a:p>
          <a:p>
            <a:pPr lvl="1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7375952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0C4095B-D178-7341-9BD7-417AF9039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Francie – základní charakteristika</a:t>
            </a:r>
          </a:p>
        </p:txBody>
      </p:sp>
      <p:sp>
        <p:nvSpPr>
          <p:cNvPr id="4" name="Zástupný obsah 2">
            <a:extLst>
              <a:ext uri="{FF2B5EF4-FFF2-40B4-BE49-F238E27FC236}">
                <a16:creationId xmlns:a16="http://schemas.microsoft.com/office/drawing/2014/main" id="{91450A40-4833-134E-95CE-8ECC2E0C9E1D}"/>
              </a:ext>
            </a:extLst>
          </p:cNvPr>
          <p:cNvSpPr txBox="1">
            <a:spLocks/>
          </p:cNvSpPr>
          <p:nvPr/>
        </p:nvSpPr>
        <p:spPr>
          <a:xfrm>
            <a:off x="1230085" y="1978025"/>
            <a:ext cx="6843103" cy="3660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600" kern="1200" baseline="0">
                <a:solidFill>
                  <a:srgbClr val="005C6C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0098B3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0098B3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98B3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98B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/>
              <a:t>Instalovaná kapacita </a:t>
            </a:r>
            <a:r>
              <a:rPr lang="cs-CZ" dirty="0" err="1"/>
              <a:t>fotovoltaických</a:t>
            </a:r>
            <a:r>
              <a:rPr lang="cs-CZ" dirty="0"/>
              <a:t> zdrojů 10 </a:t>
            </a:r>
            <a:r>
              <a:rPr lang="cs-CZ" dirty="0" err="1"/>
              <a:t>GWp</a:t>
            </a:r>
            <a:r>
              <a:rPr lang="cs-CZ" dirty="0"/>
              <a:t> (2019)</a:t>
            </a:r>
          </a:p>
          <a:p>
            <a:r>
              <a:rPr lang="cs-CZ" dirty="0"/>
              <a:t>V přepočtu je to 149 </a:t>
            </a:r>
            <a:r>
              <a:rPr lang="cs-CZ" dirty="0" err="1"/>
              <a:t>Wp</a:t>
            </a:r>
            <a:r>
              <a:rPr lang="cs-CZ" dirty="0"/>
              <a:t>/obyv.</a:t>
            </a:r>
          </a:p>
          <a:p>
            <a:r>
              <a:rPr lang="cs-CZ" dirty="0"/>
              <a:t>9,4 % produkce elektřiny je z OZE, 2,1 % z FVE</a:t>
            </a:r>
          </a:p>
          <a:p>
            <a:r>
              <a:rPr lang="cs-CZ" dirty="0"/>
              <a:t>Instalovaných 450 tis. </a:t>
            </a:r>
            <a:r>
              <a:rPr lang="cs-CZ" dirty="0" err="1"/>
              <a:t>fotovoltaických</a:t>
            </a:r>
            <a:r>
              <a:rPr lang="cs-CZ" dirty="0"/>
              <a:t> elektráren</a:t>
            </a:r>
          </a:p>
          <a:p>
            <a:r>
              <a:rPr lang="cs-CZ" dirty="0"/>
              <a:t>Levná konečná cena elektrické energie 0,16€ (polovina ceny Německa), což je cca 4,3 Kč/kWh</a:t>
            </a:r>
          </a:p>
        </p:txBody>
      </p:sp>
      <p:pic>
        <p:nvPicPr>
          <p:cNvPr id="5" name="856px-EU-France.svg.png" descr="856px-EU-France.svg.png">
            <a:extLst>
              <a:ext uri="{FF2B5EF4-FFF2-40B4-BE49-F238E27FC236}">
                <a16:creationId xmlns:a16="http://schemas.microsoft.com/office/drawing/2014/main" id="{D5B7332B-DC3A-E54B-80D8-373072015AC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350" t="37101" r="24868"/>
          <a:stretch/>
        </p:blipFill>
        <p:spPr>
          <a:xfrm>
            <a:off x="7988968" y="1690688"/>
            <a:ext cx="4198878" cy="348289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5021639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A2064D4-00E9-314D-A913-37F657AF93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Individuální samo-spotřeba Francie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A2E7B2C-A891-1140-B326-C0DA7385CD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7686" y="1825625"/>
            <a:ext cx="10472630" cy="3660775"/>
          </a:xfrm>
        </p:spPr>
        <p:txBody>
          <a:bodyPr>
            <a:normAutofit lnSpcReduction="10000"/>
          </a:bodyPr>
          <a:lstStyle/>
          <a:p>
            <a:r>
              <a:rPr lang="cs-CZ" dirty="0"/>
              <a:t>Od roku 2011 zákon na podporu výroby obnovitelné energie</a:t>
            </a:r>
          </a:p>
          <a:p>
            <a:pPr lvl="1"/>
            <a:r>
              <a:rPr lang="cs-CZ" dirty="0"/>
              <a:t>Producenti - </a:t>
            </a:r>
            <a:r>
              <a:rPr lang="cs-CZ" dirty="0" err="1"/>
              <a:t>Feed</a:t>
            </a:r>
            <a:r>
              <a:rPr lang="cs-CZ" dirty="0"/>
              <a:t>-in tarif na vyrobenou energii – podle velikosti zdroje</a:t>
            </a:r>
          </a:p>
          <a:p>
            <a:pPr lvl="1"/>
            <a:r>
              <a:rPr lang="cs-CZ" dirty="0"/>
              <a:t>Spotřebitelé – příplatek k ceně spotřebované energie </a:t>
            </a:r>
          </a:p>
          <a:p>
            <a:r>
              <a:rPr lang="cs-CZ" dirty="0"/>
              <a:t>Od roku 2017 možnost samo-spotřeby vyrobené elektřiny</a:t>
            </a:r>
          </a:p>
          <a:p>
            <a:r>
              <a:rPr lang="cs-CZ" dirty="0"/>
              <a:t>Instalace do výkonu 100 </a:t>
            </a:r>
            <a:r>
              <a:rPr lang="cs-CZ" dirty="0" err="1"/>
              <a:t>kWp</a:t>
            </a:r>
            <a:endParaRPr lang="cs-CZ" dirty="0"/>
          </a:p>
          <a:p>
            <a:pPr lvl="1"/>
            <a:r>
              <a:rPr lang="cs-CZ" dirty="0"/>
              <a:t>investiční podpora + </a:t>
            </a:r>
            <a:r>
              <a:rPr lang="cs-CZ" dirty="0" err="1"/>
              <a:t>feed</a:t>
            </a:r>
            <a:r>
              <a:rPr lang="cs-CZ" dirty="0"/>
              <a:t>-in tarif na přetoky (snaha zvýšit limit na 500 </a:t>
            </a:r>
            <a:r>
              <a:rPr lang="cs-CZ" dirty="0" err="1"/>
              <a:t>kWp</a:t>
            </a:r>
            <a:r>
              <a:rPr lang="cs-CZ" dirty="0"/>
              <a:t>)</a:t>
            </a:r>
          </a:p>
          <a:p>
            <a:r>
              <a:rPr lang="cs-CZ" dirty="0"/>
              <a:t>Instalace 100 </a:t>
            </a:r>
            <a:r>
              <a:rPr lang="cs-CZ" dirty="0" err="1"/>
              <a:t>kWp</a:t>
            </a:r>
            <a:r>
              <a:rPr lang="cs-CZ" dirty="0"/>
              <a:t> – 1 </a:t>
            </a:r>
            <a:r>
              <a:rPr lang="cs-CZ" dirty="0" err="1"/>
              <a:t>MWp</a:t>
            </a:r>
            <a:r>
              <a:rPr lang="cs-CZ" dirty="0"/>
              <a:t> aukce bonusu za samo-spotřebu (naposledy 15 €/</a:t>
            </a:r>
            <a:r>
              <a:rPr lang="cs-CZ" dirty="0" err="1"/>
              <a:t>MWh</a:t>
            </a:r>
            <a:r>
              <a:rPr lang="cs-CZ" dirty="0"/>
              <a:t>), osvobození od daní a příplatků (30 %), nutno dosáhnout 80 % - 90 % samo-spotřeby</a:t>
            </a:r>
          </a:p>
        </p:txBody>
      </p:sp>
    </p:spTree>
    <p:extLst>
      <p:ext uri="{BB962C8B-B14F-4D97-AF65-F5344CB8AC3E}">
        <p14:creationId xmlns:p14="http://schemas.microsoft.com/office/powerpoint/2010/main" val="3537921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23252871-6292-C94C-8488-FD483DFA993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024" r="19029"/>
          <a:stretch/>
        </p:blipFill>
        <p:spPr>
          <a:xfrm>
            <a:off x="8638673" y="1822450"/>
            <a:ext cx="3357081" cy="3053938"/>
          </a:xfrm>
          <a:prstGeom prst="rect">
            <a:avLst/>
          </a:prstGeom>
        </p:spPr>
      </p:pic>
      <p:sp>
        <p:nvSpPr>
          <p:cNvPr id="6" name="Ovál 5">
            <a:extLst>
              <a:ext uri="{FF2B5EF4-FFF2-40B4-BE49-F238E27FC236}">
                <a16:creationId xmlns:a16="http://schemas.microsoft.com/office/drawing/2014/main" id="{56541DCB-CAA6-9740-B466-6CD941163B3B}"/>
              </a:ext>
            </a:extLst>
          </p:cNvPr>
          <p:cNvSpPr/>
          <p:nvPr/>
        </p:nvSpPr>
        <p:spPr>
          <a:xfrm>
            <a:off x="8819753" y="2646588"/>
            <a:ext cx="1158259" cy="1158259"/>
          </a:xfrm>
          <a:prstGeom prst="ellipse">
            <a:avLst/>
          </a:prstGeom>
          <a:solidFill>
            <a:schemeClr val="tx1">
              <a:lumMod val="40000"/>
              <a:lumOff val="60000"/>
              <a:alpha val="3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Ovál 6">
            <a:extLst>
              <a:ext uri="{FF2B5EF4-FFF2-40B4-BE49-F238E27FC236}">
                <a16:creationId xmlns:a16="http://schemas.microsoft.com/office/drawing/2014/main" id="{F5FAC54C-6201-2C4C-97BC-CCD0632CCEC5}"/>
              </a:ext>
            </a:extLst>
          </p:cNvPr>
          <p:cNvSpPr/>
          <p:nvPr/>
        </p:nvSpPr>
        <p:spPr>
          <a:xfrm>
            <a:off x="9889175" y="3460324"/>
            <a:ext cx="1158259" cy="1158259"/>
          </a:xfrm>
          <a:prstGeom prst="ellipse">
            <a:avLst/>
          </a:prstGeom>
          <a:solidFill>
            <a:schemeClr val="accent2">
              <a:lumMod val="75000"/>
              <a:alpha val="3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Ovál 7">
            <a:extLst>
              <a:ext uri="{FF2B5EF4-FFF2-40B4-BE49-F238E27FC236}">
                <a16:creationId xmlns:a16="http://schemas.microsoft.com/office/drawing/2014/main" id="{2FAA0AB6-76EC-684B-B101-714893A58B6E}"/>
              </a:ext>
            </a:extLst>
          </p:cNvPr>
          <p:cNvSpPr/>
          <p:nvPr/>
        </p:nvSpPr>
        <p:spPr>
          <a:xfrm>
            <a:off x="8819754" y="1958781"/>
            <a:ext cx="1158260" cy="1158260"/>
          </a:xfrm>
          <a:prstGeom prst="ellipse">
            <a:avLst/>
          </a:prstGeom>
          <a:solidFill>
            <a:schemeClr val="tx2">
              <a:lumMod val="20000"/>
              <a:lumOff val="80000"/>
              <a:alpha val="3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Ovál 8">
            <a:extLst>
              <a:ext uri="{FF2B5EF4-FFF2-40B4-BE49-F238E27FC236}">
                <a16:creationId xmlns:a16="http://schemas.microsoft.com/office/drawing/2014/main" id="{AB47B822-42CD-9146-8BE2-641A599030FB}"/>
              </a:ext>
            </a:extLst>
          </p:cNvPr>
          <p:cNvSpPr/>
          <p:nvPr/>
        </p:nvSpPr>
        <p:spPr>
          <a:xfrm>
            <a:off x="10741242" y="2429233"/>
            <a:ext cx="1158260" cy="1158260"/>
          </a:xfrm>
          <a:prstGeom prst="ellipse">
            <a:avLst/>
          </a:prstGeom>
          <a:solidFill>
            <a:schemeClr val="accent1">
              <a:alpha val="3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4498CC7E-1A86-524E-AC41-993E9FBB5F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Kolektivní samo-spotřeba Francie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9F2D557-B427-6D4A-8DAE-D71D1715EC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7685" y="1825625"/>
            <a:ext cx="7705367" cy="3660775"/>
          </a:xfrm>
        </p:spPr>
        <p:txBody>
          <a:bodyPr>
            <a:normAutofit/>
          </a:bodyPr>
          <a:lstStyle/>
          <a:p>
            <a:r>
              <a:rPr lang="cs-CZ" dirty="0"/>
              <a:t>Privátní síť vnořená do distribuční sítě</a:t>
            </a:r>
          </a:p>
          <a:p>
            <a:r>
              <a:rPr lang="cs-CZ" dirty="0"/>
              <a:t>Subjekty v okruhu 2 km ve městě a 20 km na venkově</a:t>
            </a:r>
          </a:p>
          <a:p>
            <a:r>
              <a:rPr lang="cs-CZ" dirty="0"/>
              <a:t>Pouze na NN, ale nikoliv nutně za stejným </a:t>
            </a:r>
            <a:r>
              <a:rPr lang="cs-CZ" dirty="0" err="1"/>
              <a:t>trafem</a:t>
            </a:r>
            <a:endParaRPr lang="cs-CZ" dirty="0"/>
          </a:p>
          <a:p>
            <a:r>
              <a:rPr lang="cs-CZ" dirty="0"/>
              <a:t>Chytré elektroměry, 30 min. měření</a:t>
            </a:r>
          </a:p>
          <a:p>
            <a:r>
              <a:rPr lang="cs-CZ" dirty="0"/>
              <a:t>Maximální sdružený výkon zdrojů 3 </a:t>
            </a:r>
            <a:r>
              <a:rPr lang="cs-CZ" dirty="0" err="1"/>
              <a:t>MWp</a:t>
            </a:r>
            <a:endParaRPr lang="cs-CZ" dirty="0"/>
          </a:p>
          <a:p>
            <a:r>
              <a:rPr lang="cs-CZ" dirty="0"/>
              <a:t>Bez finanční podpory, přetoky bez </a:t>
            </a:r>
            <a:r>
              <a:rPr lang="cs-CZ" dirty="0" err="1"/>
              <a:t>feed</a:t>
            </a:r>
            <a:r>
              <a:rPr lang="cs-CZ" dirty="0"/>
              <a:t>-in tarifu</a:t>
            </a:r>
          </a:p>
          <a:p>
            <a:r>
              <a:rPr lang="cs-CZ" dirty="0"/>
              <a:t>Aplikuje se snížený tarif za distribuci</a:t>
            </a:r>
          </a:p>
        </p:txBody>
      </p:sp>
    </p:spTree>
    <p:extLst>
      <p:ext uri="{BB962C8B-B14F-4D97-AF65-F5344CB8AC3E}">
        <p14:creationId xmlns:p14="http://schemas.microsoft.com/office/powerpoint/2010/main" val="15733915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6750139-2028-9A47-B8D2-8AFFC6ACF3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Kolektivní samo-spotřeba Francie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E7D8F72-0F58-8A45-9337-7AB009A5F7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Inspirativní model, ale ve Francii ne příliš funkční</a:t>
            </a:r>
          </a:p>
          <a:p>
            <a:r>
              <a:rPr lang="cs-CZ" dirty="0"/>
              <a:t>Distribuční tarify příliš vysoko nastavené</a:t>
            </a:r>
          </a:p>
          <a:p>
            <a:r>
              <a:rPr lang="cs-CZ" dirty="0"/>
              <a:t>Přetok energie bez </a:t>
            </a:r>
            <a:r>
              <a:rPr lang="cs-CZ" dirty="0" err="1"/>
              <a:t>feed</a:t>
            </a:r>
            <a:r>
              <a:rPr lang="cs-CZ" dirty="0"/>
              <a:t>-in tarifu</a:t>
            </a:r>
          </a:p>
          <a:p>
            <a:r>
              <a:rPr lang="cs-CZ" dirty="0"/>
              <a:t>Oproti využití klasického </a:t>
            </a:r>
            <a:r>
              <a:rPr lang="cs-CZ" dirty="0" err="1"/>
              <a:t>feed</a:t>
            </a:r>
            <a:r>
              <a:rPr lang="cs-CZ" dirty="0"/>
              <a:t>-in tarifu ekonomicky nezajímavé</a:t>
            </a:r>
          </a:p>
          <a:p>
            <a:pPr marL="0" indent="0">
              <a:buNone/>
            </a:pPr>
            <a:r>
              <a:rPr lang="cs-CZ" b="1" dirty="0"/>
              <a:t>Inspirace</a:t>
            </a:r>
          </a:p>
          <a:p>
            <a:r>
              <a:rPr lang="cs-CZ" dirty="0"/>
              <a:t>Jednotné kontaktní místo pro investory do OZE (</a:t>
            </a:r>
            <a:r>
              <a:rPr lang="cs-CZ" dirty="0" err="1"/>
              <a:t>one</a:t>
            </a:r>
            <a:r>
              <a:rPr lang="cs-CZ" dirty="0"/>
              <a:t> stop </a:t>
            </a:r>
            <a:r>
              <a:rPr lang="cs-CZ" dirty="0" err="1"/>
              <a:t>shop</a:t>
            </a:r>
            <a:r>
              <a:rPr lang="cs-CZ" dirty="0"/>
              <a:t>)</a:t>
            </a:r>
          </a:p>
          <a:p>
            <a:r>
              <a:rPr lang="cs-CZ" dirty="0"/>
              <a:t>Zapojení </a:t>
            </a:r>
            <a:r>
              <a:rPr lang="cs-CZ" dirty="0" err="1"/>
              <a:t>crowdfundingu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084554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2495F0F-E933-174D-A0A9-F86C9AFB48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Belgie – základní charakteristika</a:t>
            </a:r>
          </a:p>
        </p:txBody>
      </p:sp>
      <p:pic>
        <p:nvPicPr>
          <p:cNvPr id="7" name="856px-EU-Belgium.svg.png" descr="856px-EU-Belgium.svg.png">
            <a:extLst>
              <a:ext uri="{FF2B5EF4-FFF2-40B4-BE49-F238E27FC236}">
                <a16:creationId xmlns:a16="http://schemas.microsoft.com/office/drawing/2014/main" id="{E99B5D70-A05F-034B-8FAC-B13E55C57D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3294" t="38835" r="27244"/>
          <a:stretch/>
        </p:blipFill>
        <p:spPr>
          <a:xfrm>
            <a:off x="8073188" y="1690688"/>
            <a:ext cx="3802712" cy="3955368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Zástupný obsah 2">
            <a:extLst>
              <a:ext uri="{FF2B5EF4-FFF2-40B4-BE49-F238E27FC236}">
                <a16:creationId xmlns:a16="http://schemas.microsoft.com/office/drawing/2014/main" id="{7BD8689C-3AA7-E448-8B67-A13DA287F5CC}"/>
              </a:ext>
            </a:extLst>
          </p:cNvPr>
          <p:cNvSpPr txBox="1">
            <a:spLocks/>
          </p:cNvSpPr>
          <p:nvPr/>
        </p:nvSpPr>
        <p:spPr>
          <a:xfrm>
            <a:off x="1230085" y="1978025"/>
            <a:ext cx="6843103" cy="3660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600" kern="1200" baseline="0">
                <a:solidFill>
                  <a:srgbClr val="005C6C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0098B3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0098B3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98B3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98B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/>
              <a:t>Instalovaná kapacita </a:t>
            </a:r>
            <a:r>
              <a:rPr lang="cs-CZ" dirty="0" err="1"/>
              <a:t>fotovoltaických</a:t>
            </a:r>
            <a:r>
              <a:rPr lang="cs-CZ" dirty="0"/>
              <a:t> zdrojů 4,8 </a:t>
            </a:r>
            <a:r>
              <a:rPr lang="cs-CZ" dirty="0" err="1"/>
              <a:t>GWp</a:t>
            </a:r>
            <a:r>
              <a:rPr lang="cs-CZ" dirty="0"/>
              <a:t> (2019)</a:t>
            </a:r>
          </a:p>
          <a:p>
            <a:r>
              <a:rPr lang="cs-CZ" dirty="0"/>
              <a:t>V přepočtu je to 422 </a:t>
            </a:r>
            <a:r>
              <a:rPr lang="cs-CZ" dirty="0" err="1"/>
              <a:t>Wp</a:t>
            </a:r>
            <a:r>
              <a:rPr lang="cs-CZ" dirty="0"/>
              <a:t>/obyv.</a:t>
            </a:r>
          </a:p>
          <a:p>
            <a:r>
              <a:rPr lang="cs-CZ" dirty="0"/>
              <a:t>9,4 % produkce elektřiny je z OZE, 2,2 % z FVE</a:t>
            </a:r>
          </a:p>
          <a:p>
            <a:r>
              <a:rPr lang="cs-CZ" dirty="0"/>
              <a:t>Instalovaných 581 tis. </a:t>
            </a:r>
            <a:r>
              <a:rPr lang="cs-CZ" dirty="0" err="1"/>
              <a:t>fotovoltaických</a:t>
            </a:r>
            <a:r>
              <a:rPr lang="cs-CZ" dirty="0"/>
              <a:t> elektráren</a:t>
            </a:r>
          </a:p>
          <a:p>
            <a:r>
              <a:rPr lang="cs-CZ" dirty="0"/>
              <a:t>Konečná cena elektrické energie 0,25€ - 0,30€, což je cca 6,8 – 8,1 Kč/kWh</a:t>
            </a:r>
          </a:p>
        </p:txBody>
      </p:sp>
    </p:spTree>
    <p:extLst>
      <p:ext uri="{BB962C8B-B14F-4D97-AF65-F5344CB8AC3E}">
        <p14:creationId xmlns:p14="http://schemas.microsoft.com/office/powerpoint/2010/main" val="7398894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2D21A82-D75E-A347-8FD4-1C26AF82A9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Individuální samo-spotřeba Belgie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D867D8A-616E-044F-9261-757140C8F9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err="1"/>
              <a:t>Rúzné</a:t>
            </a:r>
            <a:r>
              <a:rPr lang="cs-CZ" dirty="0"/>
              <a:t> podmínky pro Brusel, Flandry a Valonsko</a:t>
            </a:r>
          </a:p>
          <a:p>
            <a:r>
              <a:rPr lang="cs-CZ" dirty="0"/>
              <a:t>Net </a:t>
            </a:r>
            <a:r>
              <a:rPr lang="cs-CZ" dirty="0" err="1"/>
              <a:t>metering</a:t>
            </a:r>
            <a:endParaRPr lang="cs-CZ" dirty="0"/>
          </a:p>
          <a:p>
            <a:pPr lvl="1"/>
            <a:r>
              <a:rPr lang="cs-CZ" dirty="0"/>
              <a:t>Velký zájem o FVE, ale již se od něj upustilo</a:t>
            </a:r>
          </a:p>
          <a:p>
            <a:pPr lvl="1"/>
            <a:r>
              <a:rPr lang="cs-CZ" dirty="0"/>
              <a:t>Do budoucna se nedoporučuje aplikovat</a:t>
            </a:r>
          </a:p>
          <a:p>
            <a:r>
              <a:rPr lang="cs-CZ" dirty="0"/>
              <a:t>Systém zelených certifikátů </a:t>
            </a:r>
          </a:p>
          <a:p>
            <a:pPr lvl="1"/>
            <a:r>
              <a:rPr lang="cs-CZ" dirty="0"/>
              <a:t>Povinnost dodavatelů el. Dodržet % OZE</a:t>
            </a:r>
          </a:p>
          <a:p>
            <a:pPr lvl="1"/>
            <a:r>
              <a:rPr lang="cs-CZ" dirty="0"/>
              <a:t>Producenti OZE získají certifikáty a prodají povinným subjektům</a:t>
            </a:r>
          </a:p>
          <a:p>
            <a:pPr lvl="1"/>
            <a:r>
              <a:rPr lang="cs-CZ" dirty="0"/>
              <a:t>Nárůst povinnosti 1 %/rok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7402012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11ECDD9-610E-3646-9FA9-8518234338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Kolektivní samo-spotřeba Belgie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D60F081-4F8F-FA49-AA47-FB85A7C02F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Legislativa se nyní tvoří</a:t>
            </a:r>
          </a:p>
          <a:p>
            <a:r>
              <a:rPr lang="cs-CZ" dirty="0"/>
              <a:t>Podobný systém jako ve Francii</a:t>
            </a:r>
          </a:p>
          <a:p>
            <a:r>
              <a:rPr lang="cs-CZ" dirty="0"/>
              <a:t>Možné provádět přes veřejnou i soukromou síť</a:t>
            </a:r>
          </a:p>
          <a:p>
            <a:r>
              <a:rPr lang="cs-CZ" dirty="0"/>
              <a:t>Jen pro subjekty, jejichž hlavní činnost není výroba el. Energie</a:t>
            </a:r>
          </a:p>
          <a:p>
            <a:r>
              <a:rPr lang="cs-CZ" dirty="0" err="1"/>
              <a:t>Chyhtré</a:t>
            </a:r>
            <a:r>
              <a:rPr lang="cs-CZ" dirty="0"/>
              <a:t> elektroměry s 15 minutovým měřením</a:t>
            </a:r>
          </a:p>
          <a:p>
            <a:r>
              <a:rPr lang="cs-CZ" dirty="0"/>
              <a:t>Speciální distribuční tarify a osvobození od poplatků</a:t>
            </a:r>
          </a:p>
        </p:txBody>
      </p:sp>
    </p:spTree>
    <p:extLst>
      <p:ext uri="{BB962C8B-B14F-4D97-AF65-F5344CB8AC3E}">
        <p14:creationId xmlns:p14="http://schemas.microsoft.com/office/powerpoint/2010/main" val="18748401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50C1253-E938-2A47-B430-DFB88D2881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Inspirace z Belgie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319F7FC-4823-D349-A737-2AC41660DB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Vláda pomáhá s informovaností obyvatel</a:t>
            </a:r>
          </a:p>
          <a:p>
            <a:r>
              <a:rPr lang="cs-CZ" dirty="0"/>
              <a:t>Veřejné kurzy pro zvyšování kvalifikace instalačních dělníků</a:t>
            </a:r>
          </a:p>
          <a:p>
            <a:r>
              <a:rPr lang="cs-CZ" dirty="0"/>
              <a:t>Valonsko – asociace pro podporu </a:t>
            </a:r>
            <a:r>
              <a:rPr lang="cs-CZ" dirty="0" err="1"/>
              <a:t>prosumers</a:t>
            </a:r>
            <a:r>
              <a:rPr lang="cs-CZ" dirty="0"/>
              <a:t>, velká politická síla</a:t>
            </a:r>
          </a:p>
          <a:p>
            <a:pPr lvl="1"/>
            <a:r>
              <a:rPr lang="cs-CZ" dirty="0"/>
              <a:t>Vznikla jako </a:t>
            </a:r>
            <a:r>
              <a:rPr lang="cs-CZ" dirty="0" err="1"/>
              <a:t>reakcve</a:t>
            </a:r>
            <a:r>
              <a:rPr lang="cs-CZ" dirty="0"/>
              <a:t> na snahu retroaktivně změnit podporu</a:t>
            </a:r>
          </a:p>
          <a:p>
            <a:pPr lvl="1"/>
            <a:r>
              <a:rPr lang="cs-CZ" dirty="0"/>
              <a:t>Nyní cca 20 tis. členů a silný hlas při tvorbě legislativy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559946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2151</TotalTime>
  <Words>820</Words>
  <Application>Microsoft Macintosh PowerPoint</Application>
  <PresentationFormat>Širokoúhlá obrazovka</PresentationFormat>
  <Paragraphs>112</Paragraphs>
  <Slides>16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 Theme</vt:lpstr>
      <vt:lpstr>Podpora energeticky aktivních spotřebitelů  v zahraničí</vt:lpstr>
      <vt:lpstr>Co dnes představíme?</vt:lpstr>
      <vt:lpstr>Německo – základní charakteristika</vt:lpstr>
      <vt:lpstr>Podpora aktivních spotřebitelů Německo</vt:lpstr>
      <vt:lpstr>Podmínky pro aktivní spotřebitele</vt:lpstr>
      <vt:lpstr>Kolektivní samo-spotřeba Mieterstrom</vt:lpstr>
      <vt:lpstr>Mieterstrom model</vt:lpstr>
      <vt:lpstr>Mieterstrom model - zkušenosti</vt:lpstr>
      <vt:lpstr>Francie – základní charakteristika</vt:lpstr>
      <vt:lpstr>Individuální samo-spotřeba Francie</vt:lpstr>
      <vt:lpstr>Kolektivní samo-spotřeba Francie</vt:lpstr>
      <vt:lpstr>Kolektivní samo-spotřeba Francie</vt:lpstr>
      <vt:lpstr>Belgie – základní charakteristika</vt:lpstr>
      <vt:lpstr>Individuální samo-spotřeba Belgie</vt:lpstr>
      <vt:lpstr>Kolektivní samo-spotřeba Belgie</vt:lpstr>
      <vt:lpstr>Inspirace z Belgie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Zidlicky</dc:creator>
  <cp:lastModifiedBy>Petr Novotný</cp:lastModifiedBy>
  <cp:revision>70</cp:revision>
  <dcterms:created xsi:type="dcterms:W3CDTF">2019-11-27T12:07:46Z</dcterms:created>
  <dcterms:modified xsi:type="dcterms:W3CDTF">2020-12-10T21:19:20Z</dcterms:modified>
</cp:coreProperties>
</file>