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 b="def" i="def"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83" name="Shape 83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Slid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050470" y="1008062"/>
            <a:ext cx="6885216" cy="2387601"/>
          </a:xfrm>
          <a:prstGeom prst="rect">
            <a:avLst/>
          </a:prstGeom>
        </p:spPr>
        <p:txBody>
          <a:bodyPr anchor="b"/>
          <a:lstStyle>
            <a:lvl1pPr>
              <a:defRPr sz="5600">
                <a:solidFill>
                  <a:srgbClr val="FFFFFF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050470" y="3487737"/>
            <a:ext cx="5856516" cy="708705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FFFFFF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FFFFFF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FFFFFF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FFFFFF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FFFFFF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/>
          </p:nvPr>
        </p:nvSpPr>
        <p:spPr>
          <a:xfrm>
            <a:off x="1077685" y="1825625"/>
            <a:ext cx="10074729" cy="3660775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sz="half" idx="1"/>
          </p:nvPr>
        </p:nvSpPr>
        <p:spPr>
          <a:xfrm>
            <a:off x="838200" y="1825625"/>
            <a:ext cx="5181600" cy="3623453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b="1" sz="2400"/>
            </a:lvl1pPr>
            <a:lvl2pPr marL="0" indent="457200">
              <a:buSzTx/>
              <a:buFontTx/>
              <a:buNone/>
              <a:defRPr b="1" sz="2400"/>
            </a:lvl2pPr>
            <a:lvl3pPr marL="0" indent="914400">
              <a:buSzTx/>
              <a:buFontTx/>
              <a:buNone/>
              <a:defRPr b="1" sz="2400"/>
            </a:lvl3pPr>
            <a:lvl4pPr marL="0" indent="1371600">
              <a:buSzTx/>
              <a:buFontTx/>
              <a:buNone/>
              <a:defRPr b="1" sz="2400"/>
            </a:lvl4pPr>
            <a:lvl5pPr marL="0" indent="1828800">
              <a:buSzTx/>
              <a:buFontTx/>
              <a:buNone/>
              <a:defRPr b="1"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Text Placeholder 4"/>
          <p:cNvSpPr/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b="1" sz="2400"/>
            </a:pPr>
          </a:p>
        </p:txBody>
      </p:sp>
      <p:sp>
        <p:nvSpPr>
          <p:cNvPr id="4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itle Text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64" name="Body Level One…"/>
          <p:cNvSpPr txBox="1"/>
          <p:nvPr>
            <p:ph type="body" sz="half" idx="1"/>
          </p:nvPr>
        </p:nvSpPr>
        <p:spPr>
          <a:xfrm>
            <a:off x="5183187" y="987425"/>
            <a:ext cx="6172201" cy="433671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5" name="Text Placeholder 3"/>
          <p:cNvSpPr/>
          <p:nvPr>
            <p:ph type="body" sz="quarter" idx="21"/>
          </p:nvPr>
        </p:nvSpPr>
        <p:spPr>
          <a:xfrm>
            <a:off x="839787" y="2057399"/>
            <a:ext cx="3932239" cy="3391679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</a:p>
        </p:txBody>
      </p:sp>
      <p:sp>
        <p:nvSpPr>
          <p:cNvPr id="6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itle Text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74" name="Picture Placeholder 2"/>
          <p:cNvSpPr/>
          <p:nvPr>
            <p:ph type="pic" sz="half" idx="21"/>
          </p:nvPr>
        </p:nvSpPr>
        <p:spPr>
          <a:xfrm>
            <a:off x="5183187" y="987425"/>
            <a:ext cx="6172201" cy="4360576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75" name="Body Level One…"/>
          <p:cNvSpPr txBox="1"/>
          <p:nvPr>
            <p:ph type="body" sz="quarter" idx="1"/>
          </p:nvPr>
        </p:nvSpPr>
        <p:spPr>
          <a:xfrm>
            <a:off x="839787" y="2057400"/>
            <a:ext cx="3932239" cy="3410340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1077685" y="365125"/>
            <a:ext cx="10074729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50" strike="noStrike" sz="4400" u="none">
          <a:solidFill>
            <a:srgbClr val="005C6C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50" strike="noStrike" sz="4400" u="none">
          <a:solidFill>
            <a:srgbClr val="005C6C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50" strike="noStrike" sz="4400" u="none">
          <a:solidFill>
            <a:srgbClr val="005C6C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50" strike="noStrike" sz="4400" u="none">
          <a:solidFill>
            <a:srgbClr val="005C6C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50" strike="noStrike" sz="4400" u="none">
          <a:solidFill>
            <a:srgbClr val="005C6C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50" strike="noStrike" sz="4400" u="none">
          <a:solidFill>
            <a:srgbClr val="005C6C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50" strike="noStrike" sz="4400" u="none">
          <a:solidFill>
            <a:srgbClr val="005C6C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50" strike="noStrike" sz="4400" u="none">
          <a:solidFill>
            <a:srgbClr val="005C6C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50" strike="noStrike" sz="4400" u="none">
          <a:solidFill>
            <a:srgbClr val="005C6C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600" u="none">
          <a:solidFill>
            <a:srgbClr val="005C6C"/>
          </a:solidFill>
          <a:uFillTx/>
          <a:latin typeface="+mn-lt"/>
          <a:ea typeface="+mn-ea"/>
          <a:cs typeface="+mn-cs"/>
          <a:sym typeface="Calibri"/>
        </a:defRPr>
      </a:lvl1pPr>
      <a:lvl2pPr marL="704850" marR="0" indent="-24765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600" u="none">
          <a:solidFill>
            <a:srgbClr val="005C6C"/>
          </a:solidFill>
          <a:uFillTx/>
          <a:latin typeface="+mn-lt"/>
          <a:ea typeface="+mn-ea"/>
          <a:cs typeface="+mn-cs"/>
          <a:sym typeface="Calibri"/>
        </a:defRPr>
      </a:lvl2pPr>
      <a:lvl3pPr marL="1211580" marR="0" indent="-29718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600" u="none">
          <a:solidFill>
            <a:srgbClr val="005C6C"/>
          </a:solidFill>
          <a:uFillTx/>
          <a:latin typeface="+mn-lt"/>
          <a:ea typeface="+mn-ea"/>
          <a:cs typeface="+mn-cs"/>
          <a:sym typeface="Calibri"/>
        </a:defRPr>
      </a:lvl3pPr>
      <a:lvl4pPr marL="1701800" marR="0" indent="-3302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600" u="none">
          <a:solidFill>
            <a:srgbClr val="005C6C"/>
          </a:solidFill>
          <a:uFillTx/>
          <a:latin typeface="+mn-lt"/>
          <a:ea typeface="+mn-ea"/>
          <a:cs typeface="+mn-cs"/>
          <a:sym typeface="Calibri"/>
        </a:defRPr>
      </a:lvl4pPr>
      <a:lvl5pPr marL="2159000" marR="0" indent="-3302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600" u="none">
          <a:solidFill>
            <a:srgbClr val="005C6C"/>
          </a:solidFill>
          <a:uFillTx/>
          <a:latin typeface="+mn-lt"/>
          <a:ea typeface="+mn-ea"/>
          <a:cs typeface="+mn-cs"/>
          <a:sym typeface="Calibri"/>
        </a:defRPr>
      </a:lvl5pPr>
      <a:lvl6pPr marL="2616200" marR="0" indent="-3302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600" u="none">
          <a:solidFill>
            <a:srgbClr val="005C6C"/>
          </a:solidFill>
          <a:uFillTx/>
          <a:latin typeface="+mn-lt"/>
          <a:ea typeface="+mn-ea"/>
          <a:cs typeface="+mn-cs"/>
          <a:sym typeface="Calibri"/>
        </a:defRPr>
      </a:lvl6pPr>
      <a:lvl7pPr marL="3073400" marR="0" indent="-3302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600" u="none">
          <a:solidFill>
            <a:srgbClr val="005C6C"/>
          </a:solidFill>
          <a:uFillTx/>
          <a:latin typeface="+mn-lt"/>
          <a:ea typeface="+mn-ea"/>
          <a:cs typeface="+mn-cs"/>
          <a:sym typeface="Calibri"/>
        </a:defRPr>
      </a:lvl7pPr>
      <a:lvl8pPr marL="3530600" marR="0" indent="-3302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600" u="none">
          <a:solidFill>
            <a:srgbClr val="005C6C"/>
          </a:solidFill>
          <a:uFillTx/>
          <a:latin typeface="+mn-lt"/>
          <a:ea typeface="+mn-ea"/>
          <a:cs typeface="+mn-cs"/>
          <a:sym typeface="Calibri"/>
        </a:defRPr>
      </a:lvl8pPr>
      <a:lvl9pPr marL="3987800" marR="0" indent="-3302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600" u="none">
          <a:solidFill>
            <a:srgbClr val="005C6C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3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tif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6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.tif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png"/><Relationship Id="rId3" Type="http://schemas.openxmlformats.org/officeDocument/2006/relationships/image" Target="../media/image3.tif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Title 1"/>
          <p:cNvSpPr txBox="1"/>
          <p:nvPr>
            <p:ph type="ctrTitle"/>
          </p:nvPr>
        </p:nvSpPr>
        <p:spPr>
          <a:xfrm>
            <a:off x="922651" y="1765146"/>
            <a:ext cx="6885214" cy="2387601"/>
          </a:xfrm>
          <a:prstGeom prst="rect">
            <a:avLst/>
          </a:prstGeom>
        </p:spPr>
        <p:txBody>
          <a:bodyPr/>
          <a:lstStyle/>
          <a:p>
            <a:pPr>
              <a:defRPr spc="-100"/>
            </a:pPr>
            <a:r>
              <a:t>Podpora energeticky aktivních spotřebitelů </a:t>
            </a:r>
            <a:br/>
            <a:r>
              <a:t>v zahraničí</a:t>
            </a:r>
          </a:p>
        </p:txBody>
      </p:sp>
      <p:sp>
        <p:nvSpPr>
          <p:cNvPr id="86" name="Subtitle 2"/>
          <p:cNvSpPr txBox="1"/>
          <p:nvPr>
            <p:ph type="subTitle" sz="quarter" idx="1"/>
          </p:nvPr>
        </p:nvSpPr>
        <p:spPr>
          <a:xfrm>
            <a:off x="1050470" y="4618447"/>
            <a:ext cx="5856516" cy="708705"/>
          </a:xfrm>
          <a:prstGeom prst="rect">
            <a:avLst/>
          </a:prstGeom>
        </p:spPr>
        <p:txBody>
          <a:bodyPr/>
          <a:lstStyle/>
          <a:p>
            <a:pPr/>
            <a:r>
              <a:t>Slovensko &amp; Litva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lovensk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Slovensko</a:t>
            </a:r>
          </a:p>
        </p:txBody>
      </p:sp>
      <p:pic>
        <p:nvPicPr>
          <p:cNvPr id="89" name="Picture Placeholder 2" descr="Picture Placeholder 2"/>
          <p:cNvPicPr>
            <a:picLocks noChangeAspect="1"/>
          </p:cNvPicPr>
          <p:nvPr>
            <p:ph type="pic" idx="21"/>
          </p:nvPr>
        </p:nvPicPr>
        <p:blipFill>
          <a:blip r:embed="rId2">
            <a:extLst/>
          </a:blip>
          <a:srcRect l="21034" t="38653" r="24190" b="15338"/>
          <a:stretch>
            <a:fillRect/>
          </a:stretch>
        </p:blipFill>
        <p:spPr>
          <a:xfrm>
            <a:off x="5183187" y="987426"/>
            <a:ext cx="6172201" cy="4360575"/>
          </a:xfrm>
          <a:prstGeom prst="rect">
            <a:avLst/>
          </a:prstGeom>
        </p:spPr>
      </p:pic>
      <p:sp>
        <p:nvSpPr>
          <p:cNvPr id="90" name="Chybí legální definice aktivního spotřebitele i energetického společenství…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  <a:p>
            <a:pPr>
              <a:defRPr b="1"/>
            </a:pPr>
            <a:r>
              <a:t>Chybí legální definice aktivního spotřebitele i energetického společenství</a:t>
            </a:r>
          </a:p>
          <a:p>
            <a:pPr>
              <a:defRPr b="1"/>
            </a:pPr>
            <a:r>
              <a:t>“Malý zdroj” (&lt;10 kW): samospotřeba (</a:t>
            </a:r>
            <a:r>
              <a:rPr i="1"/>
              <a:t>Zelená domácnostiam II</a:t>
            </a:r>
            <a:r>
              <a:t>)</a:t>
            </a:r>
          </a:p>
          <a:p>
            <a:pPr>
              <a:defRPr b="1"/>
            </a:pPr>
            <a:r>
              <a:t>Dobře nastavený systém dotací a informačního poradenství vs. neflexibilní přístup distributorů.</a:t>
            </a:r>
            <a:br/>
            <a:r>
              <a:t>Nezájem o energetická společenství. </a:t>
            </a:r>
          </a:p>
          <a:p>
            <a:pPr>
              <a:defRPr b="1"/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82600" y="482027"/>
            <a:ext cx="5370417" cy="3580279"/>
          </a:xfrm>
          <a:prstGeom prst="rect">
            <a:avLst/>
          </a:prstGeom>
          <a:ln w="25400">
            <a:solidFill>
              <a:srgbClr val="DDDDDD"/>
            </a:solidFill>
            <a:miter lim="400000"/>
          </a:ln>
        </p:spPr>
      </p:pic>
      <p:sp>
        <p:nvSpPr>
          <p:cNvPr id="93" name="Investoři do domácí FVE na Slovensku nemusí instalaci zaplatit a později žádat o vyplacení příspěvku. Zaplatí jen svou část nákladů, zbytek i se souvisejícím papírováním vyřeší se státem sám zhotovitel.  Na obrázku jeden ze zhotovitelů, EasySun (easysun."/>
          <p:cNvSpPr txBox="1"/>
          <p:nvPr>
            <p:ph type="body" sz="quarter" idx="4294967295"/>
          </p:nvPr>
        </p:nvSpPr>
        <p:spPr>
          <a:xfrm>
            <a:off x="446087" y="4216400"/>
            <a:ext cx="5443442" cy="890580"/>
          </a:xfrm>
          <a:prstGeom prst="rect">
            <a:avLst/>
          </a:prstGeom>
        </p:spPr>
        <p:txBody>
          <a:bodyPr/>
          <a:lstStyle/>
          <a:p>
            <a:pPr marL="0" indent="0" defTabSz="795527">
              <a:spcBef>
                <a:spcPts val="800"/>
              </a:spcBef>
              <a:buSzTx/>
              <a:buFontTx/>
              <a:buNone/>
              <a:defRPr b="1" sz="1392"/>
            </a:pPr>
            <a:r>
              <a:t>Investoři do domácí FVE na Slovensku nemusí instalaci zaplatit a později žádat o vyplacení příspěvku. Zaplatí jen svou část nákladů, zbytek i se souvisejícím papírováním vyřeší se státem sám zhotovitel. </a:t>
            </a:r>
            <a:br/>
            <a:r>
              <a:t>Na obrázku jeden ze zhotovitelů, EasySun (easysun.sk) </a:t>
            </a:r>
          </a:p>
        </p:txBody>
      </p:sp>
      <p:pic>
        <p:nvPicPr>
          <p:cNvPr id="94" name="Screenshot 2020-12-10 at 19.58.50.png" descr="Screenshot 2020-12-10 at 19.58.50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043938" y="3503180"/>
            <a:ext cx="4098926" cy="2058310"/>
          </a:xfrm>
          <a:prstGeom prst="rect">
            <a:avLst/>
          </a:prstGeom>
          <a:ln w="25400">
            <a:solidFill>
              <a:srgbClr val="DDDDDD"/>
            </a:solidFill>
            <a:miter lim="400000"/>
          </a:ln>
        </p:spPr>
      </p:pic>
      <p:pic>
        <p:nvPicPr>
          <p:cNvPr id="95" name="Screenshot 2020-12-10 at 19.58.41.png" descr="Screenshot 2020-12-10 at 19.58.41.png"/>
          <p:cNvPicPr>
            <a:picLocks noChangeAspect="1"/>
          </p:cNvPicPr>
          <p:nvPr/>
        </p:nvPicPr>
        <p:blipFill>
          <a:blip r:embed="rId4">
            <a:extLst/>
          </a:blip>
          <a:srcRect l="0" t="0" r="6053" b="0"/>
          <a:stretch>
            <a:fillRect/>
          </a:stretch>
        </p:blipFill>
        <p:spPr>
          <a:xfrm>
            <a:off x="7043938" y="1178180"/>
            <a:ext cx="4099111" cy="2187883"/>
          </a:xfrm>
          <a:prstGeom prst="rect">
            <a:avLst/>
          </a:prstGeom>
          <a:ln w="25400">
            <a:solidFill>
              <a:srgbClr val="DDDDDD"/>
            </a:solidFill>
            <a:miter lim="400000"/>
          </a:ln>
        </p:spPr>
      </p:pic>
      <p:sp>
        <p:nvSpPr>
          <p:cNvPr id="96" name="Vlastní teplo státní regulaci navzdory (realizace firmy THERMO/SOLAR Žiar v Detve)"/>
          <p:cNvSpPr txBox="1"/>
          <p:nvPr/>
        </p:nvSpPr>
        <p:spPr>
          <a:xfrm>
            <a:off x="7043938" y="480772"/>
            <a:ext cx="4098926" cy="7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defRPr b="1" sz="1600">
                <a:solidFill>
                  <a:srgbClr val="005C6C"/>
                </a:solidFill>
              </a:defRPr>
            </a:pPr>
            <a:r>
              <a:t>Vlastní teplo státní regulaci navzdory</a:t>
            </a:r>
            <a:br/>
            <a:r>
              <a:t>(realizace firmy THERMO/SOLAR Žiar v Detve)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856px-EU-Lithuania.svg.png" descr="856px-EU-Lithuania.svg.png"/>
          <p:cNvPicPr>
            <a:picLocks noChangeAspect="1"/>
          </p:cNvPicPr>
          <p:nvPr/>
        </p:nvPicPr>
        <p:blipFill>
          <a:blip r:embed="rId2">
            <a:extLst/>
          </a:blip>
          <a:srcRect l="19908" t="19908" r="19908" b="19908"/>
          <a:stretch>
            <a:fillRect/>
          </a:stretch>
        </p:blipFill>
        <p:spPr>
          <a:xfrm>
            <a:off x="525859" y="548124"/>
            <a:ext cx="5697983" cy="4792696"/>
          </a:xfrm>
          <a:prstGeom prst="rect">
            <a:avLst/>
          </a:prstGeom>
          <a:ln w="25400">
            <a:solidFill>
              <a:srgbClr val="DDDDDD"/>
            </a:solidFill>
            <a:miter lim="400000"/>
          </a:ln>
        </p:spPr>
      </p:pic>
      <p:sp>
        <p:nvSpPr>
          <p:cNvPr id="99" name="Litva"/>
          <p:cNvSpPr txBox="1"/>
          <p:nvPr>
            <p:ph type="title"/>
          </p:nvPr>
        </p:nvSpPr>
        <p:spPr>
          <a:xfrm>
            <a:off x="6770688" y="274086"/>
            <a:ext cx="3932238" cy="1600201"/>
          </a:xfrm>
          <a:prstGeom prst="rect">
            <a:avLst/>
          </a:prstGeom>
        </p:spPr>
        <p:txBody>
          <a:bodyPr/>
          <a:lstStyle/>
          <a:p>
            <a:pPr/>
            <a:r>
              <a:t>Litva</a:t>
            </a:r>
          </a:p>
        </p:txBody>
      </p:sp>
      <p:sp>
        <p:nvSpPr>
          <p:cNvPr id="100" name="Veliké momentum za aktivními spotřebiteli a za obnovitelnými zdroji vůbec…"/>
          <p:cNvSpPr txBox="1"/>
          <p:nvPr>
            <p:ph type="body" sz="half" idx="1"/>
          </p:nvPr>
        </p:nvSpPr>
        <p:spPr>
          <a:xfrm>
            <a:off x="6770688" y="1723830"/>
            <a:ext cx="4676379" cy="3656204"/>
          </a:xfrm>
          <a:prstGeom prst="rect">
            <a:avLst/>
          </a:prstGeom>
        </p:spPr>
        <p:txBody>
          <a:bodyPr/>
          <a:lstStyle/>
          <a:p>
            <a:pPr>
              <a:defRPr b="1"/>
            </a:pPr>
          </a:p>
          <a:p>
            <a:pPr>
              <a:defRPr b="1"/>
            </a:pPr>
            <a:r>
              <a:t>Veliké momentum za aktivními spotřebiteli a za obnovitelnými zdroji vůbec</a:t>
            </a:r>
          </a:p>
          <a:p>
            <a:pPr>
              <a:defRPr b="1"/>
            </a:pPr>
            <a:r>
              <a:t>500 tisíc do r. 2030</a:t>
            </a:r>
          </a:p>
          <a:p>
            <a:pPr>
              <a:defRPr b="1"/>
            </a:pPr>
            <a:r>
              <a:t>po 200 MW pauza na vyhodnocení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Litva"/>
          <p:cNvSpPr txBox="1"/>
          <p:nvPr>
            <p:ph type="title"/>
          </p:nvPr>
        </p:nvSpPr>
        <p:spPr>
          <a:xfrm>
            <a:off x="6770688" y="274086"/>
            <a:ext cx="3932238" cy="1600201"/>
          </a:xfrm>
          <a:prstGeom prst="rect">
            <a:avLst/>
          </a:prstGeom>
        </p:spPr>
        <p:txBody>
          <a:bodyPr/>
          <a:lstStyle/>
          <a:p>
            <a:pPr/>
            <a:r>
              <a:t>Litva</a:t>
            </a:r>
          </a:p>
        </p:txBody>
      </p:sp>
      <p:sp>
        <p:nvSpPr>
          <p:cNvPr id="103" name="Štědrý limit 500 kW - není třeba oprávnění, do 30 kW prakticky jen ohlášení…"/>
          <p:cNvSpPr txBox="1"/>
          <p:nvPr>
            <p:ph type="body" sz="half" idx="1"/>
          </p:nvPr>
        </p:nvSpPr>
        <p:spPr>
          <a:xfrm>
            <a:off x="6770688" y="1723830"/>
            <a:ext cx="4676379" cy="3656204"/>
          </a:xfrm>
          <a:prstGeom prst="rect">
            <a:avLst/>
          </a:prstGeom>
        </p:spPr>
        <p:txBody>
          <a:bodyPr/>
          <a:lstStyle/>
          <a:p>
            <a:pPr>
              <a:defRPr b="1"/>
            </a:pPr>
          </a:p>
          <a:p>
            <a:pPr>
              <a:defRPr b="1"/>
            </a:pPr>
            <a:r>
              <a:t>Štědrý limit 500 kW - není třeba oprávnění, do 30 kW prakticky jen ohlášení</a:t>
            </a:r>
          </a:p>
          <a:p>
            <a:pPr>
              <a:defRPr b="1"/>
            </a:pPr>
            <a:r>
              <a:t>Investiční podpora cca 30 % UN (vč. bankovního úroku)</a:t>
            </a:r>
          </a:p>
          <a:p>
            <a:pPr>
              <a:defRPr b="1"/>
            </a:pPr>
            <a:r>
              <a:t>Net-metering + distribuční poplatek</a:t>
            </a:r>
          </a:p>
          <a:p>
            <a:pPr>
              <a:defRPr b="1"/>
            </a:pPr>
            <a:r>
              <a:t>Místo výroby </a:t>
            </a:r>
            <a:r>
              <a:rPr i="1"/>
              <a:t>ne</a:t>
            </a:r>
            <a:r>
              <a:t>musí být místem odběru aktivního spotřebitele</a:t>
            </a:r>
          </a:p>
          <a:p>
            <a:pPr>
              <a:defRPr b="1"/>
            </a:pPr>
            <a:r>
              <a:t>Energetická společenství od 7/2020; </a:t>
            </a:r>
            <a:br/>
            <a:r>
              <a:t>2018 Veřejná konzultace (Min. Energ.): identifikace hlavních bariér</a:t>
            </a:r>
          </a:p>
        </p:txBody>
      </p:sp>
      <p:pic>
        <p:nvPicPr>
          <p:cNvPr id="104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71500" y="1542981"/>
            <a:ext cx="5667267" cy="3187838"/>
          </a:xfrm>
          <a:prstGeom prst="rect">
            <a:avLst/>
          </a:prstGeom>
          <a:ln w="25400">
            <a:solidFill>
              <a:srgbClr val="DDDDDD"/>
            </a:solidFill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Každý si může koupit svůj podíl na solárním parku a stát se prosumerem  (saulesparkai.lt). “Je to jako koupit lístek do divadla”."/>
          <p:cNvSpPr txBox="1"/>
          <p:nvPr/>
        </p:nvSpPr>
        <p:spPr>
          <a:xfrm>
            <a:off x="5951204" y="341072"/>
            <a:ext cx="5547260" cy="7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lvl="1" indent="452627" defTabSz="905255">
              <a:lnSpc>
                <a:spcPct val="90000"/>
              </a:lnSpc>
              <a:spcBef>
                <a:spcPts val="900"/>
              </a:spcBef>
              <a:defRPr b="1" sz="1584">
                <a:solidFill>
                  <a:srgbClr val="005C6C"/>
                </a:solidFill>
              </a:defRPr>
            </a:pPr>
            <a:r>
              <a:t>Každý si může koupit svůj podíl na solárním parku a stát se prosumerem  (saulesparkai.lt). “Je to jako koupit lístek do divadla”.</a:t>
            </a:r>
          </a:p>
        </p:txBody>
      </p:sp>
      <p:pic>
        <p:nvPicPr>
          <p:cNvPr id="107" name="Screenshot 2020-12-10 at 20.13.55.png" descr="Screenshot 2020-12-10 at 20.13.55.png"/>
          <p:cNvPicPr>
            <a:picLocks noChangeAspect="1"/>
          </p:cNvPicPr>
          <p:nvPr/>
        </p:nvPicPr>
        <p:blipFill>
          <a:blip r:embed="rId2">
            <a:alphaModFix amt="89854"/>
            <a:extLst/>
          </a:blip>
          <a:stretch>
            <a:fillRect/>
          </a:stretch>
        </p:blipFill>
        <p:spPr>
          <a:xfrm>
            <a:off x="6004358" y="1168323"/>
            <a:ext cx="5745751" cy="4191154"/>
          </a:xfrm>
          <a:prstGeom prst="rect">
            <a:avLst/>
          </a:prstGeom>
          <a:ln w="25400">
            <a:solidFill>
              <a:srgbClr val="DDDDDD"/>
            </a:solidFill>
            <a:miter lim="400000"/>
          </a:ln>
        </p:spPr>
      </p:pic>
      <p:pic>
        <p:nvPicPr>
          <p:cNvPr id="108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62000" y="315490"/>
            <a:ext cx="4510510" cy="4510510"/>
          </a:xfrm>
          <a:prstGeom prst="rect">
            <a:avLst/>
          </a:prstGeom>
          <a:ln w="25400">
            <a:solidFill>
              <a:srgbClr val="DDDDDD"/>
            </a:solidFill>
            <a:miter lim="400000"/>
          </a:ln>
        </p:spPr>
      </p:pic>
      <p:sp>
        <p:nvSpPr>
          <p:cNvPr id="109" name="“Aliance aktivních spotřebitelů”: svazy podnikatelů (OZE) + svazy spotřebitelů; cílem propagovat decentralizovanou energetiku a hledat společná řešení"/>
          <p:cNvSpPr txBox="1"/>
          <p:nvPr/>
        </p:nvSpPr>
        <p:spPr>
          <a:xfrm>
            <a:off x="287004" y="4887672"/>
            <a:ext cx="5044419" cy="7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lvl="1" indent="448055" defTabSz="896111">
              <a:lnSpc>
                <a:spcPct val="90000"/>
              </a:lnSpc>
              <a:spcBef>
                <a:spcPts val="900"/>
              </a:spcBef>
              <a:defRPr b="1" sz="1568">
                <a:solidFill>
                  <a:srgbClr val="005C6C"/>
                </a:solidFill>
              </a:defRPr>
            </a:pPr>
            <a:r>
              <a:t>“Aliance aktivních spotřebitelů”: svazy podnikatelů (OZE) + svazy spotřebitelů; cílem propagovat decentralizovanou energetiku a hledat společná řešení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Title 1"/>
          <p:cNvSpPr txBox="1"/>
          <p:nvPr>
            <p:ph type="title"/>
          </p:nvPr>
        </p:nvSpPr>
        <p:spPr>
          <a:xfrm>
            <a:off x="2915419" y="2308942"/>
            <a:ext cx="8932452" cy="3913241"/>
          </a:xfrm>
          <a:prstGeom prst="rect">
            <a:avLst/>
          </a:prstGeom>
        </p:spPr>
        <p:txBody>
          <a:bodyPr/>
          <a:lstStyle/>
          <a:p>
            <a:pPr algn="r">
              <a:defRPr spc="-100"/>
            </a:pPr>
            <a:r>
              <a:t>Děkujeme za pozornost.</a:t>
            </a:r>
            <a:br/>
            <a:br/>
            <a:r>
              <a:t>petr.novotny@modernienergetika.cz</a:t>
            </a:r>
            <a:br/>
            <a:r>
              <a:t>martin.ander@modernienergetika.cz</a:t>
            </a:r>
          </a:p>
          <a:p>
            <a:pPr algn="r">
              <a:defRPr spc="-100"/>
            </a:pPr>
            <a:r>
              <a:t>martin.madej@alies.cz</a:t>
            </a:r>
            <a:b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