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26" r:id="rId2"/>
    <p:sldId id="338" r:id="rId3"/>
    <p:sldId id="343" r:id="rId4"/>
    <p:sldId id="344" r:id="rId5"/>
    <p:sldId id="339" r:id="rId6"/>
    <p:sldId id="340" r:id="rId7"/>
    <p:sldId id="345" r:id="rId8"/>
    <p:sldId id="342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D764"/>
    <a:srgbClr val="2E8ACC"/>
    <a:srgbClr val="014471"/>
    <a:srgbClr val="0D5A01"/>
    <a:srgbClr val="4F7218"/>
    <a:srgbClr val="006326"/>
    <a:srgbClr val="ADB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C3683-99FB-474B-B1C2-6C18C14D7945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FAAB7-CD6A-439E-94C5-69CCB7B8B3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8309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62866-F9D1-47C2-8305-BF7E57926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B24E612-94D4-46E8-B3D9-A39D06F89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05ECB4-7D62-46FC-86FD-0C1677F3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E34889-D286-4CCA-898F-61651394A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BBA1843-E507-47C7-82B5-01C6ABD6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  <p:pic>
        <p:nvPicPr>
          <p:cNvPr id="16" name="Obrázek 15" descr="Obsah obrázku jídlo&#10;&#10;Popis byl vytvořen automaticky">
            <a:extLst>
              <a:ext uri="{FF2B5EF4-FFF2-40B4-BE49-F238E27FC236}">
                <a16:creationId xmlns:a16="http://schemas.microsoft.com/office/drawing/2014/main" id="{F02D05D5-2902-4A7F-BC4A-2325241E87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496" y="489950"/>
            <a:ext cx="1585300" cy="53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01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3455FF-9FCB-4F89-AC85-FF6335F46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D1589A-95CC-4BE0-9435-7F2D90CEC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07764FB2-D394-4EB5-808E-E63F79555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10" name="Zástupný symbol pro zápatí 4">
            <a:extLst>
              <a:ext uri="{FF2B5EF4-FFF2-40B4-BE49-F238E27FC236}">
                <a16:creationId xmlns:a16="http://schemas.microsoft.com/office/drawing/2014/main" id="{2D407427-0B99-4A2E-BCE3-69A6EA9E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26881643-85DC-4F4E-9973-3FDF36BE5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7C173324-48CE-4458-BAC9-3FB80BEA84C8}"/>
              </a:ext>
            </a:extLst>
          </p:cNvPr>
          <p:cNvCxnSpPr>
            <a:cxnSpLocks/>
          </p:cNvCxnSpPr>
          <p:nvPr userDrawn="1"/>
        </p:nvCxnSpPr>
        <p:spPr>
          <a:xfrm flipV="1">
            <a:off x="-37623" y="6599848"/>
            <a:ext cx="8465186" cy="229207"/>
          </a:xfrm>
          <a:prstGeom prst="line">
            <a:avLst/>
          </a:prstGeom>
          <a:ln w="19050">
            <a:solidFill>
              <a:srgbClr val="E6D7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Skupina 3">
            <a:extLst>
              <a:ext uri="{FF2B5EF4-FFF2-40B4-BE49-F238E27FC236}">
                <a16:creationId xmlns:a16="http://schemas.microsoft.com/office/drawing/2014/main" id="{B7873739-0176-40E5-9F2A-60036EF615EE}"/>
              </a:ext>
            </a:extLst>
          </p:cNvPr>
          <p:cNvGrpSpPr/>
          <p:nvPr userDrawn="1"/>
        </p:nvGrpSpPr>
        <p:grpSpPr>
          <a:xfrm>
            <a:off x="9040636" y="6371748"/>
            <a:ext cx="2668290" cy="441838"/>
            <a:chOff x="9040636" y="6371748"/>
            <a:chExt cx="2668290" cy="441838"/>
          </a:xfrm>
        </p:grpSpPr>
        <p:pic>
          <p:nvPicPr>
            <p:cNvPr id="13" name="Obrázek 12" descr="Obsah obrázku jídlo&#10;&#10;Popis byl vytvořen automaticky">
              <a:extLst>
                <a:ext uri="{FF2B5EF4-FFF2-40B4-BE49-F238E27FC236}">
                  <a16:creationId xmlns:a16="http://schemas.microsoft.com/office/drawing/2014/main" id="{40167A3E-DA40-4908-8EAE-3A463BE60C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0636" y="6451856"/>
              <a:ext cx="805686" cy="271592"/>
            </a:xfrm>
            <a:prstGeom prst="rect">
              <a:avLst/>
            </a:prstGeom>
          </p:spPr>
        </p:pic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id="{149079A7-EC08-4181-8A0A-D9F3145E5D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750" y="6371748"/>
              <a:ext cx="1391176" cy="441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237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0C36A7-F462-4774-A6D5-550793978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821DB17-8407-4F18-8551-276F5A29A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8961B1B-4837-4F0A-9D23-44630010C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F9BBA3-8EF5-427D-8E46-DCFCF36A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E4F66E5-8C2F-4B53-B0A0-98FD952BC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316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44C92F-0101-4422-8DD2-6AD109E07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C1F355-4EB4-4242-AD03-467716863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99AAD4F-5E71-443A-8BC2-13DCBAED5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D9519D8-3934-45D3-9246-2E1CA9F71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FE25C08-E398-47A0-A346-E371F75A4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251E1DC-0933-4C0F-9663-0605B1E2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923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2CE5C3-3640-4625-A5D1-26F028E40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36B42CC-EC8B-40BD-88F7-E4194ED48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FFA4C26-9531-41FF-BD80-3B27AB5EB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E6975C2-14A9-478E-92EF-BE031D64B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BDCC363-D460-4F42-8057-19CECD492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0DF2C87-8CA4-46A9-82E4-892837E4C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FCE6BC1-C4E2-48C6-8E14-A54C60728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6600A35-FC06-4908-A15D-638CDB4C8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345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EA8591-998D-4AED-B45F-0E9327823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3980D92-5851-4376-932A-C32D5B53D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73D7A5B-33A3-451B-8131-BC953BC4D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B0F12D5-4BB1-4D9B-B8C1-DC2E23F7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3C1A7AD5-CB3E-4D58-ADAC-B0E16F2DB3DD}"/>
              </a:ext>
            </a:extLst>
          </p:cNvPr>
          <p:cNvCxnSpPr>
            <a:cxnSpLocks/>
          </p:cNvCxnSpPr>
          <p:nvPr userDrawn="1"/>
        </p:nvCxnSpPr>
        <p:spPr>
          <a:xfrm flipV="1">
            <a:off x="-37623" y="6412559"/>
            <a:ext cx="8465186" cy="229207"/>
          </a:xfrm>
          <a:prstGeom prst="line">
            <a:avLst/>
          </a:prstGeom>
          <a:ln w="19050">
            <a:solidFill>
              <a:srgbClr val="E6D7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 descr="Obsah obrázku jídlo&#10;&#10;Popis byl vytvořen automaticky">
            <a:extLst>
              <a:ext uri="{FF2B5EF4-FFF2-40B4-BE49-F238E27FC236}">
                <a16:creationId xmlns:a16="http://schemas.microsoft.com/office/drawing/2014/main" id="{598006C3-46D7-4E01-B457-0DBFDD1AB7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252" y="6134330"/>
            <a:ext cx="1083153" cy="36512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2591F76-B0A9-4A4D-B7CB-8EBCB234F1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213" y="6031259"/>
            <a:ext cx="1870277" cy="5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9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DE72CEE6-E477-432A-8958-CBD839EF0988}"/>
              </a:ext>
            </a:extLst>
          </p:cNvPr>
          <p:cNvCxnSpPr>
            <a:cxnSpLocks/>
          </p:cNvCxnSpPr>
          <p:nvPr userDrawn="1"/>
        </p:nvCxnSpPr>
        <p:spPr>
          <a:xfrm flipV="1">
            <a:off x="-37623" y="6412559"/>
            <a:ext cx="8465186" cy="229207"/>
          </a:xfrm>
          <a:prstGeom prst="line">
            <a:avLst/>
          </a:prstGeom>
          <a:ln w="19050">
            <a:solidFill>
              <a:srgbClr val="E6D7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ázek 4" descr="Obsah obrázku jídlo&#10;&#10;Popis byl vytvořen automaticky">
            <a:extLst>
              <a:ext uri="{FF2B5EF4-FFF2-40B4-BE49-F238E27FC236}">
                <a16:creationId xmlns:a16="http://schemas.microsoft.com/office/drawing/2014/main" id="{FFB013A9-2065-474C-99E6-A62C5DD79F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252" y="6134330"/>
            <a:ext cx="1083153" cy="36512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70AAFE2-0D08-41C3-9114-764DC1EEF8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213" y="6031259"/>
            <a:ext cx="1870277" cy="5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6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0227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7AF003-DC76-4E9D-8DB0-8B924572D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0B743B-5A74-495A-92A1-9A5285D06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F41C2FE-DEEA-4770-842E-F30B064E9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D7756D-F2D2-45E5-8179-3302E780A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6E7A257-01B9-469C-BDA4-DBE201A35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D896DD9-2A67-4BAE-A157-6FACEBCBB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573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F056C-69E5-4953-A27C-10BD043A0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CD68ED4-F68C-4C7C-B64C-C466ED133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868788C-58AE-4088-B43E-25051BAC9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A02ECC2-2A09-4A42-A2E8-3B3B74F5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8311F81-5BCA-4B0C-8C06-7CB547D5C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48A4BB7-A392-4C61-AC4F-6A491DC9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810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B22C-F276-4F69-99CB-D9E20EA6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8DA0AB1-F355-4889-A377-77D0EEFAE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BB4DA2D-6DF7-4ECD-A511-61F959FD0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AAB9F3-16AC-47E9-90BD-4AFACB613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A55800C-582E-469D-B10F-2C833C543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3279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5378439-6BE5-4367-AFA5-10697EC408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F366F44-AB67-4720-AFE0-CA3759340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2F668A2-81E3-40E8-8560-68C4254A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88C6-EEC2-45E7-8526-04495A2437A9}" type="datetimeFigureOut">
              <a:rPr lang="cs-CZ" smtClean="0"/>
              <a:t>11.06.2021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69988C3-1FA0-47D9-A137-9FA0C3F0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E26E663-A8E0-4860-823E-7DBEC6C3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845-FFBA-4795-B2D3-2F77C9BA2C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9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DAAEB6B-F90A-45D5-BDCB-4F40936CE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4BB238B-2383-4235-990E-AFAF6301D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379E344-BE2F-4E5A-B136-BC4E1E4EB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A13088C6-EEC2-45E7-8526-04495A2437A9}" type="datetimeFigureOut">
              <a:rPr lang="cs-CZ" smtClean="0"/>
              <a:pPr/>
              <a:t>11.06.2021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1242D03-0BAA-4F78-BD4F-76FC510CA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C18373-413E-43DB-8F4E-1F218DB62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F0FE9845-FFBA-4795-B2D3-2F77C9BA2C6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692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CB7014CF-AFBF-439C-BAC9-C74013D462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0" t="43970" r="13828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955" y="697690"/>
            <a:ext cx="10528300" cy="5766610"/>
          </a:xfrm>
          <a:solidFill>
            <a:srgbClr val="014471">
              <a:alpha val="25098"/>
            </a:srgbClr>
          </a:solidFill>
        </p:spPr>
        <p:txBody>
          <a:bodyPr lIns="360000" tIns="360000" rIns="360000" bIns="360000" anchor="t" anchorCtr="0">
            <a:normAutofit fontScale="90000"/>
          </a:bodyPr>
          <a:lstStyle/>
          <a:p>
            <a:pPr algn="ctr"/>
            <a:br>
              <a:rPr lang="cs-CZ" sz="4800" dirty="0">
                <a:solidFill>
                  <a:schemeClr val="bg1"/>
                </a:solidFill>
              </a:rPr>
            </a:br>
            <a:r>
              <a:rPr lang="cs-CZ" sz="4800" dirty="0">
                <a:solidFill>
                  <a:schemeClr val="bg1"/>
                </a:solidFill>
              </a:rPr>
              <a:t>B</a:t>
            </a:r>
            <a:r>
              <a:rPr lang="pt-BR" sz="4800" dirty="0">
                <a:solidFill>
                  <a:schemeClr val="bg1"/>
                </a:solidFill>
              </a:rPr>
              <a:t>ioplynové stanice </a:t>
            </a:r>
            <a:br>
              <a:rPr lang="cs-CZ" sz="4800" dirty="0">
                <a:solidFill>
                  <a:schemeClr val="bg1"/>
                </a:solidFill>
              </a:rPr>
            </a:br>
            <a:r>
              <a:rPr lang="pt-BR" sz="4800" dirty="0">
                <a:solidFill>
                  <a:schemeClr val="bg1"/>
                </a:solidFill>
              </a:rPr>
              <a:t>ve strategiích měst a firem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sz="27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Martin Schwarz</a:t>
            </a:r>
            <a:br>
              <a:rPr lang="cs-CZ" sz="4800" dirty="0">
                <a:solidFill>
                  <a:schemeClr val="bg1"/>
                </a:solidFill>
              </a:rPr>
            </a:br>
            <a:endParaRPr lang="pt-BR" sz="4800" dirty="0">
              <a:solidFill>
                <a:schemeClr val="bg1"/>
              </a:solidFill>
            </a:endParaRP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8028F1D1-5E2D-42C1-AC85-80DA76037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592" y="4801727"/>
            <a:ext cx="2111208" cy="70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93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6D05C0-6953-4C0A-9264-A5620C50D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dirty="0"/>
              <a:t>Cirkulární odpadové hospodářství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F57B2CC-C071-4441-ADD4-8B7BA027A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Snižování produkce SKO.</a:t>
            </a:r>
          </a:p>
          <a:p>
            <a:pPr marL="0" indent="0">
              <a:buNone/>
            </a:pPr>
            <a:r>
              <a:rPr lang="cs-CZ" dirty="0"/>
              <a:t>Zvyšování separace a recyklace BRKO, BRO.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9118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6806736-3BE3-4719-A6AB-AC2A45735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237" y="-48053"/>
            <a:ext cx="6625063" cy="665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AB47B3-9353-48D2-80C6-CAC746873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dirty="0"/>
              <a:t>Obnovitelná energie z bioplynu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72A04D5-BDF0-48A0-8F4A-BCC102128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593" y="1665288"/>
            <a:ext cx="5807832" cy="4481512"/>
          </a:xfrm>
          <a:prstGeom prst="rect">
            <a:avLst/>
          </a:prstGeom>
        </p:spPr>
      </p:pic>
      <p:grpSp>
        <p:nvGrpSpPr>
          <p:cNvPr id="14" name="Skupina 13">
            <a:extLst>
              <a:ext uri="{FF2B5EF4-FFF2-40B4-BE49-F238E27FC236}">
                <a16:creationId xmlns:a16="http://schemas.microsoft.com/office/drawing/2014/main" id="{A8B4B343-3D29-45F8-9745-EB3D1FB1C0E6}"/>
              </a:ext>
            </a:extLst>
          </p:cNvPr>
          <p:cNvGrpSpPr/>
          <p:nvPr/>
        </p:nvGrpSpPr>
        <p:grpSpPr>
          <a:xfrm>
            <a:off x="749300" y="1690688"/>
            <a:ext cx="2298700" cy="4316412"/>
            <a:chOff x="749300" y="1690688"/>
            <a:chExt cx="2298700" cy="4316412"/>
          </a:xfrm>
        </p:grpSpPr>
        <p:sp>
          <p:nvSpPr>
            <p:cNvPr id="11" name="Pravá složená závorka 10">
              <a:extLst>
                <a:ext uri="{FF2B5EF4-FFF2-40B4-BE49-F238E27FC236}">
                  <a16:creationId xmlns:a16="http://schemas.microsoft.com/office/drawing/2014/main" id="{47538C16-7A48-4166-BB12-ACD6D29FEBD2}"/>
                </a:ext>
              </a:extLst>
            </p:cNvPr>
            <p:cNvSpPr/>
            <p:nvPr/>
          </p:nvSpPr>
          <p:spPr>
            <a:xfrm flipH="1">
              <a:off x="2679700" y="1690688"/>
              <a:ext cx="368300" cy="4316412"/>
            </a:xfrm>
            <a:prstGeom prst="rightBrace">
              <a:avLst>
                <a:gd name="adj1" fmla="val 119871"/>
                <a:gd name="adj2" fmla="val 50000"/>
              </a:avLst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D5553ED3-47B7-4BD4-98B3-B1FF1A840462}"/>
                </a:ext>
              </a:extLst>
            </p:cNvPr>
            <p:cNvSpPr/>
            <p:nvPr/>
          </p:nvSpPr>
          <p:spPr>
            <a:xfrm>
              <a:off x="749300" y="3352610"/>
              <a:ext cx="1535526" cy="1003490"/>
            </a:xfrm>
            <a:prstGeom prst="rect">
              <a:avLst/>
            </a:prstGeom>
            <a:solidFill>
              <a:srgbClr val="86B319"/>
            </a:solidFill>
            <a:ln w="12700" cap="flat">
              <a:noFill/>
              <a:miter lim="400000"/>
            </a:ln>
            <a:effectLst/>
          </p:spPr>
          <p:txBody>
            <a:bodyPr wrap="square" lIns="360000" tIns="0" rIns="0" bIns="0" numCol="1" anchor="ctr">
              <a:noAutofit/>
            </a:bodyPr>
            <a:lstStyle/>
            <a:p>
              <a:r>
                <a:rPr lang="cs-CZ" sz="2400" b="1" dirty="0">
                  <a:solidFill>
                    <a:srgbClr val="FFFFFF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- CO</a:t>
              </a:r>
              <a:r>
                <a:rPr lang="cs-CZ" sz="2400" b="1" baseline="-25000" dirty="0">
                  <a:solidFill>
                    <a:srgbClr val="FFFFFF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2</a:t>
              </a:r>
              <a:endParaRPr sz="2400" b="1" baseline="-25000" dirty="0">
                <a:solidFill>
                  <a:srgbClr val="FFFFF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72D07776-725E-46E0-A7D0-F3153C2F33F4}"/>
              </a:ext>
            </a:extLst>
          </p:cNvPr>
          <p:cNvGrpSpPr/>
          <p:nvPr/>
        </p:nvGrpSpPr>
        <p:grpSpPr>
          <a:xfrm>
            <a:off x="9423400" y="1690688"/>
            <a:ext cx="2336801" cy="4316412"/>
            <a:chOff x="9423400" y="1690688"/>
            <a:chExt cx="2336801" cy="4316412"/>
          </a:xfrm>
        </p:grpSpPr>
        <p:sp>
          <p:nvSpPr>
            <p:cNvPr id="10" name="Pravá složená závorka 9">
              <a:extLst>
                <a:ext uri="{FF2B5EF4-FFF2-40B4-BE49-F238E27FC236}">
                  <a16:creationId xmlns:a16="http://schemas.microsoft.com/office/drawing/2014/main" id="{63BAF3A3-B325-4A57-9648-AFA693C111B7}"/>
                </a:ext>
              </a:extLst>
            </p:cNvPr>
            <p:cNvSpPr/>
            <p:nvPr/>
          </p:nvSpPr>
          <p:spPr>
            <a:xfrm>
              <a:off x="9423400" y="1690688"/>
              <a:ext cx="368300" cy="4316412"/>
            </a:xfrm>
            <a:prstGeom prst="rightBrace">
              <a:avLst>
                <a:gd name="adj1" fmla="val 119871"/>
                <a:gd name="adj2" fmla="val 50000"/>
              </a:avLst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325C1A96-2125-417F-A327-BACFB61A6541}"/>
                </a:ext>
              </a:extLst>
            </p:cNvPr>
            <p:cNvSpPr/>
            <p:nvPr/>
          </p:nvSpPr>
          <p:spPr>
            <a:xfrm>
              <a:off x="10224675" y="3352610"/>
              <a:ext cx="1535526" cy="1003490"/>
            </a:xfrm>
            <a:prstGeom prst="rect">
              <a:avLst/>
            </a:prstGeom>
            <a:solidFill>
              <a:srgbClr val="86B319"/>
            </a:solidFill>
            <a:ln w="12700" cap="flat">
              <a:noFill/>
              <a:miter lim="400000"/>
            </a:ln>
            <a:effectLst/>
          </p:spPr>
          <p:txBody>
            <a:bodyPr wrap="square" lIns="360000" tIns="0" rIns="0" bIns="0" numCol="1" anchor="ctr">
              <a:noAutofit/>
            </a:bodyPr>
            <a:lstStyle/>
            <a:p>
              <a:r>
                <a:rPr lang="cs-CZ" sz="2400" b="1" dirty="0">
                  <a:solidFill>
                    <a:srgbClr val="FFFFFF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- CO</a:t>
              </a:r>
              <a:r>
                <a:rPr lang="cs-CZ" sz="2400" b="1" baseline="-25000" dirty="0">
                  <a:solidFill>
                    <a:srgbClr val="FFFFFF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2</a:t>
              </a:r>
              <a:endParaRPr sz="2400" b="1" baseline="-25000" dirty="0">
                <a:solidFill>
                  <a:srgbClr val="FFFFF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07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536007-33B2-4CF5-B527-F45DE9168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Flexibilní energetika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6C209CFA-F65A-48EF-B6B6-8647DC562197}"/>
              </a:ext>
            </a:extLst>
          </p:cNvPr>
          <p:cNvSpPr/>
          <p:nvPr/>
        </p:nvSpPr>
        <p:spPr>
          <a:xfrm>
            <a:off x="815677" y="1780491"/>
            <a:ext cx="5280324" cy="1114154"/>
          </a:xfrm>
          <a:prstGeom prst="rect">
            <a:avLst/>
          </a:prstGeom>
          <a:solidFill>
            <a:srgbClr val="01A156"/>
          </a:solidFill>
          <a:ln w="12700" cap="flat">
            <a:noFill/>
            <a:miter lim="400000"/>
          </a:ln>
          <a:effectLst/>
        </p:spPr>
        <p:txBody>
          <a:bodyPr wrap="square" lIns="360000" tIns="0" rIns="0" bIns="0" numCol="1" anchor="ctr">
            <a:noAutofit/>
          </a:bodyPr>
          <a:lstStyle/>
          <a:p>
            <a:r>
              <a:rPr lang="cs-CZ" sz="2400" dirty="0">
                <a:solidFill>
                  <a:srgbClr val="FFFFF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Řiditelný OZE</a:t>
            </a:r>
            <a:endParaRPr sz="2400" dirty="0">
              <a:solidFill>
                <a:srgbClr val="FFFFFF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83CB4131-CE5A-4843-9E00-08D28AA6BCC6}"/>
              </a:ext>
            </a:extLst>
          </p:cNvPr>
          <p:cNvSpPr/>
          <p:nvPr/>
        </p:nvSpPr>
        <p:spPr>
          <a:xfrm>
            <a:off x="815677" y="4627451"/>
            <a:ext cx="5280324" cy="1114154"/>
          </a:xfrm>
          <a:prstGeom prst="rect">
            <a:avLst/>
          </a:prstGeom>
          <a:solidFill>
            <a:srgbClr val="E6D764"/>
          </a:solidFill>
          <a:ln w="12700" cap="flat">
            <a:noFill/>
            <a:miter lim="400000"/>
          </a:ln>
          <a:effectLst/>
        </p:spPr>
        <p:txBody>
          <a:bodyPr wrap="square" lIns="360000" tIns="0" rIns="0" bIns="0" numCol="1" anchor="ctr">
            <a:noAutofit/>
          </a:bodyPr>
          <a:lstStyle/>
          <a:p>
            <a:r>
              <a:rPr lang="cs-CZ" sz="2400" b="1" dirty="0">
                <a:solidFill>
                  <a:srgbClr val="FFFFF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Odběr elektřiny (Power2Gas)</a:t>
            </a:r>
            <a:endParaRPr sz="2400" b="1" baseline="-25000" dirty="0">
              <a:solidFill>
                <a:srgbClr val="FFFFFF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73D0D018-A414-4964-9C17-AABD1749BA55}"/>
              </a:ext>
            </a:extLst>
          </p:cNvPr>
          <p:cNvSpPr/>
          <p:nvPr/>
        </p:nvSpPr>
        <p:spPr>
          <a:xfrm>
            <a:off x="815677" y="3203971"/>
            <a:ext cx="5280324" cy="1114154"/>
          </a:xfrm>
          <a:prstGeom prst="rect">
            <a:avLst/>
          </a:prstGeom>
          <a:solidFill>
            <a:srgbClr val="86B319"/>
          </a:solidFill>
          <a:ln w="12700" cap="flat">
            <a:noFill/>
            <a:miter lim="400000"/>
          </a:ln>
          <a:effectLst/>
        </p:spPr>
        <p:txBody>
          <a:bodyPr wrap="square" lIns="360000" tIns="0" rIns="0" bIns="0" numCol="1" anchor="ctr">
            <a:noAutofit/>
          </a:bodyPr>
          <a:lstStyle/>
          <a:p>
            <a:r>
              <a:rPr lang="cs-CZ" sz="2400" b="1" dirty="0">
                <a:solidFill>
                  <a:srgbClr val="FFFFF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Dodávka elektřiny (KVET)</a:t>
            </a:r>
            <a:endParaRPr sz="2400" b="1" dirty="0">
              <a:solidFill>
                <a:srgbClr val="FFFFFF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1227290F-2B99-48BA-93D5-551441B9E7A3}"/>
              </a:ext>
            </a:extLst>
          </p:cNvPr>
          <p:cNvSpPr/>
          <p:nvPr/>
        </p:nvSpPr>
        <p:spPr>
          <a:xfrm>
            <a:off x="6096000" y="1780491"/>
            <a:ext cx="5280324" cy="1114154"/>
          </a:xfrm>
          <a:prstGeom prst="rect">
            <a:avLst/>
          </a:prstGeom>
          <a:solidFill>
            <a:srgbClr val="01A156"/>
          </a:solidFill>
          <a:ln w="12700" cap="flat">
            <a:noFill/>
            <a:miter lim="400000"/>
          </a:ln>
          <a:effectLst/>
        </p:spPr>
        <p:txBody>
          <a:bodyPr wrap="square" lIns="360000" tIns="0" rIns="0" bIns="0" numCol="1" anchor="ctr">
            <a:noAutofit/>
          </a:bodyPr>
          <a:lstStyle/>
          <a:p>
            <a:r>
              <a:rPr lang="cs-CZ" sz="2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palivový zdroj, akumulace </a:t>
            </a:r>
            <a:endParaRPr sz="2400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CEE7FC7-F03C-4C33-A996-FCE568E1F15F}"/>
              </a:ext>
            </a:extLst>
          </p:cNvPr>
          <p:cNvSpPr/>
          <p:nvPr/>
        </p:nvSpPr>
        <p:spPr>
          <a:xfrm>
            <a:off x="6096000" y="4627451"/>
            <a:ext cx="5280324" cy="1114154"/>
          </a:xfrm>
          <a:prstGeom prst="rect">
            <a:avLst/>
          </a:prstGeom>
          <a:solidFill>
            <a:srgbClr val="E6D764"/>
          </a:solidFill>
          <a:ln w="12700" cap="flat">
            <a:noFill/>
            <a:miter lim="400000"/>
          </a:ln>
          <a:effectLst/>
        </p:spPr>
        <p:txBody>
          <a:bodyPr wrap="square" lIns="360000" tIns="0" rIns="0" bIns="0" numCol="1" anchor="ctr">
            <a:noAutofit/>
          </a:bodyPr>
          <a:lstStyle/>
          <a:p>
            <a:r>
              <a:rPr lang="cs-CZ" sz="2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</a:t>
            </a:r>
            <a:r>
              <a:rPr lang="cs-CZ" sz="2400" baseline="-250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cs-CZ" sz="2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 </a:t>
            </a:r>
            <a:r>
              <a:rPr lang="cs-CZ" sz="2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 H</a:t>
            </a:r>
            <a:r>
              <a:rPr lang="cs-CZ" sz="2400" baseline="-250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2</a:t>
            </a:r>
            <a:r>
              <a:rPr lang="cs-CZ" sz="2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 + CO</a:t>
            </a:r>
            <a:r>
              <a:rPr lang="cs-CZ" sz="2400" baseline="-250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2</a:t>
            </a:r>
            <a:r>
              <a:rPr lang="cs-CZ" sz="2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  CH</a:t>
            </a:r>
            <a:r>
              <a:rPr lang="cs-CZ" sz="2400" baseline="-250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4</a:t>
            </a:r>
            <a:r>
              <a:rPr lang="cs-CZ" sz="2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sz="2400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AB32EE2B-57B6-4DE6-92DA-7D61D8267FA7}"/>
              </a:ext>
            </a:extLst>
          </p:cNvPr>
          <p:cNvSpPr/>
          <p:nvPr/>
        </p:nvSpPr>
        <p:spPr>
          <a:xfrm>
            <a:off x="6096000" y="3203971"/>
            <a:ext cx="5280324" cy="1114154"/>
          </a:xfrm>
          <a:prstGeom prst="rect">
            <a:avLst/>
          </a:prstGeom>
          <a:solidFill>
            <a:srgbClr val="86B319"/>
          </a:solidFill>
          <a:ln w="12700" cap="flat">
            <a:noFill/>
            <a:miter lim="400000"/>
          </a:ln>
          <a:effectLst/>
        </p:spPr>
        <p:txBody>
          <a:bodyPr wrap="square" lIns="360000" tIns="0" rIns="0" bIns="0" numCol="1" anchor="ctr">
            <a:noAutofit/>
          </a:bodyPr>
          <a:lstStyle/>
          <a:p>
            <a:r>
              <a:rPr lang="cs-CZ" sz="2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elektřina + teplo</a:t>
            </a:r>
            <a:endParaRPr sz="2400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18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981CD5-8B6F-4B3F-9F47-4D846453D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dirty="0"/>
              <a:t>Potenciál biometanu (scénář NKEP)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87568E1-5216-41F8-AEC7-915B8EF4D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4,5 % energie v dopravě 2030</a:t>
            </a:r>
          </a:p>
          <a:p>
            <a:pPr marL="0" indent="0">
              <a:buNone/>
            </a:pPr>
            <a:r>
              <a:rPr lang="cs-CZ" dirty="0"/>
              <a:t>tj. 2,25% skutečně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DC2F14C8-D956-408A-BFAE-29E7D4996B23}"/>
              </a:ext>
            </a:extLst>
          </p:cNvPr>
          <p:cNvSpPr/>
          <p:nvPr/>
        </p:nvSpPr>
        <p:spPr>
          <a:xfrm>
            <a:off x="838200" y="3231704"/>
            <a:ext cx="7600720" cy="1114154"/>
          </a:xfrm>
          <a:prstGeom prst="rect">
            <a:avLst/>
          </a:prstGeom>
          <a:solidFill>
            <a:srgbClr val="01A156"/>
          </a:solidFill>
          <a:ln w="12700" cap="flat">
            <a:noFill/>
            <a:miter lim="400000"/>
          </a:ln>
          <a:effectLst/>
        </p:spPr>
        <p:txBody>
          <a:bodyPr wrap="square" lIns="360000" tIns="0" rIns="0" bIns="0" numCol="1" anchor="ctr">
            <a:noAutofit/>
          </a:bodyPr>
          <a:lstStyle/>
          <a:p>
            <a:r>
              <a:rPr lang="cs-CZ" sz="2400" dirty="0">
                <a:solidFill>
                  <a:srgbClr val="FFFFF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nestačí konverze bioplynových stanic</a:t>
            </a:r>
            <a:endParaRPr sz="2400" dirty="0">
              <a:solidFill>
                <a:srgbClr val="FFFFFF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2F2EDF94-3AB1-484F-87BE-2DBDD4876B7B}"/>
              </a:ext>
            </a:extLst>
          </p:cNvPr>
          <p:cNvSpPr/>
          <p:nvPr/>
        </p:nvSpPr>
        <p:spPr>
          <a:xfrm>
            <a:off x="838200" y="4655184"/>
            <a:ext cx="7600720" cy="1114154"/>
          </a:xfrm>
          <a:prstGeom prst="rect">
            <a:avLst/>
          </a:prstGeom>
          <a:solidFill>
            <a:srgbClr val="86B319"/>
          </a:solidFill>
          <a:ln w="12700" cap="flat">
            <a:noFill/>
            <a:miter lim="400000"/>
          </a:ln>
          <a:effectLst/>
        </p:spPr>
        <p:txBody>
          <a:bodyPr wrap="square" lIns="360000" tIns="0" rIns="0" bIns="0" numCol="1" anchor="ctr">
            <a:noAutofit/>
          </a:bodyPr>
          <a:lstStyle/>
          <a:p>
            <a:r>
              <a:rPr lang="cs-CZ" sz="2400" b="1" dirty="0">
                <a:solidFill>
                  <a:srgbClr val="FFFFF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potřebujeme nové výrobny biometanu</a:t>
            </a:r>
            <a:endParaRPr sz="2400" b="1" dirty="0">
              <a:solidFill>
                <a:srgbClr val="FFFFFF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49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D90F572A-4B41-4C45-B172-6A3515CAF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9" t="1349" r="798" b="2139"/>
          <a:stretch/>
        </p:blipFill>
        <p:spPr>
          <a:xfrm>
            <a:off x="561860" y="209320"/>
            <a:ext cx="11071952" cy="555250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56A9DF76-EE03-4E2C-BBF8-BE3D32D16F10}"/>
              </a:ext>
            </a:extLst>
          </p:cNvPr>
          <p:cNvCxnSpPr>
            <a:cxnSpLocks/>
          </p:cNvCxnSpPr>
          <p:nvPr/>
        </p:nvCxnSpPr>
        <p:spPr>
          <a:xfrm flipV="1">
            <a:off x="1086437" y="4252512"/>
            <a:ext cx="10201619" cy="528808"/>
          </a:xfrm>
          <a:prstGeom prst="line">
            <a:avLst/>
          </a:prstGeom>
          <a:ln w="76200">
            <a:solidFill>
              <a:srgbClr val="E6D7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Volný tvar: obrazec 20">
            <a:extLst>
              <a:ext uri="{FF2B5EF4-FFF2-40B4-BE49-F238E27FC236}">
                <a16:creationId xmlns:a16="http://schemas.microsoft.com/office/drawing/2014/main" id="{9D63DAE0-460D-457C-8D7A-7D553B57B4A5}"/>
              </a:ext>
            </a:extLst>
          </p:cNvPr>
          <p:cNvSpPr/>
          <p:nvPr/>
        </p:nvSpPr>
        <p:spPr>
          <a:xfrm>
            <a:off x="1112704" y="351238"/>
            <a:ext cx="10256703" cy="4428782"/>
          </a:xfrm>
          <a:custGeom>
            <a:avLst/>
            <a:gdLst>
              <a:gd name="connsiteX0" fmla="*/ 0 w 9915180"/>
              <a:gd name="connsiteY0" fmla="*/ 3569465 h 3569465"/>
              <a:gd name="connsiteX1" fmla="*/ 2181339 w 9915180"/>
              <a:gd name="connsiteY1" fmla="*/ 3393195 h 3569465"/>
              <a:gd name="connsiteX2" fmla="*/ 4704202 w 9915180"/>
              <a:gd name="connsiteY2" fmla="*/ 2974554 h 3569465"/>
              <a:gd name="connsiteX3" fmla="*/ 5012674 w 9915180"/>
              <a:gd name="connsiteY3" fmla="*/ 2952520 h 3569465"/>
              <a:gd name="connsiteX4" fmla="*/ 5662669 w 9915180"/>
              <a:gd name="connsiteY4" fmla="*/ 2500829 h 3569465"/>
              <a:gd name="connsiteX5" fmla="*/ 6720289 w 9915180"/>
              <a:gd name="connsiteY5" fmla="*/ 1916935 h 3569465"/>
              <a:gd name="connsiteX6" fmla="*/ 7744857 w 9915180"/>
              <a:gd name="connsiteY6" fmla="*/ 1399142 h 3569465"/>
              <a:gd name="connsiteX7" fmla="*/ 8802477 w 9915180"/>
              <a:gd name="connsiteY7" fmla="*/ 661012 h 3569465"/>
              <a:gd name="connsiteX8" fmla="*/ 9915180 w 9915180"/>
              <a:gd name="connsiteY8" fmla="*/ 0 h 3569465"/>
              <a:gd name="connsiteX0" fmla="*/ 0 w 9915180"/>
              <a:gd name="connsiteY0" fmla="*/ 3569465 h 3569465"/>
              <a:gd name="connsiteX1" fmla="*/ 2181339 w 9915180"/>
              <a:gd name="connsiteY1" fmla="*/ 3393195 h 3569465"/>
              <a:gd name="connsiteX2" fmla="*/ 4704202 w 9915180"/>
              <a:gd name="connsiteY2" fmla="*/ 2974554 h 3569465"/>
              <a:gd name="connsiteX3" fmla="*/ 5662669 w 9915180"/>
              <a:gd name="connsiteY3" fmla="*/ 2500829 h 3569465"/>
              <a:gd name="connsiteX4" fmla="*/ 6720289 w 9915180"/>
              <a:gd name="connsiteY4" fmla="*/ 1916935 h 3569465"/>
              <a:gd name="connsiteX5" fmla="*/ 7744857 w 9915180"/>
              <a:gd name="connsiteY5" fmla="*/ 1399142 h 3569465"/>
              <a:gd name="connsiteX6" fmla="*/ 8802477 w 9915180"/>
              <a:gd name="connsiteY6" fmla="*/ 661012 h 3569465"/>
              <a:gd name="connsiteX7" fmla="*/ 9915180 w 9915180"/>
              <a:gd name="connsiteY7" fmla="*/ 0 h 3569465"/>
              <a:gd name="connsiteX0" fmla="*/ 0 w 9915180"/>
              <a:gd name="connsiteY0" fmla="*/ 3569465 h 3569465"/>
              <a:gd name="connsiteX1" fmla="*/ 2181339 w 9915180"/>
              <a:gd name="connsiteY1" fmla="*/ 3393195 h 3569465"/>
              <a:gd name="connsiteX2" fmla="*/ 4560983 w 9915180"/>
              <a:gd name="connsiteY2" fmla="*/ 2974554 h 3569465"/>
              <a:gd name="connsiteX3" fmla="*/ 5662669 w 9915180"/>
              <a:gd name="connsiteY3" fmla="*/ 2500829 h 3569465"/>
              <a:gd name="connsiteX4" fmla="*/ 6720289 w 9915180"/>
              <a:gd name="connsiteY4" fmla="*/ 1916935 h 3569465"/>
              <a:gd name="connsiteX5" fmla="*/ 7744857 w 9915180"/>
              <a:gd name="connsiteY5" fmla="*/ 1399142 h 3569465"/>
              <a:gd name="connsiteX6" fmla="*/ 8802477 w 9915180"/>
              <a:gd name="connsiteY6" fmla="*/ 661012 h 3569465"/>
              <a:gd name="connsiteX7" fmla="*/ 9915180 w 9915180"/>
              <a:gd name="connsiteY7" fmla="*/ 0 h 3569465"/>
              <a:gd name="connsiteX0" fmla="*/ 0 w 9915180"/>
              <a:gd name="connsiteY0" fmla="*/ 3569465 h 3569465"/>
              <a:gd name="connsiteX1" fmla="*/ 2181339 w 9915180"/>
              <a:gd name="connsiteY1" fmla="*/ 3393195 h 3569465"/>
              <a:gd name="connsiteX2" fmla="*/ 4560983 w 9915180"/>
              <a:gd name="connsiteY2" fmla="*/ 2974554 h 3569465"/>
              <a:gd name="connsiteX3" fmla="*/ 5629619 w 9915180"/>
              <a:gd name="connsiteY3" fmla="*/ 2544896 h 3569465"/>
              <a:gd name="connsiteX4" fmla="*/ 6720289 w 9915180"/>
              <a:gd name="connsiteY4" fmla="*/ 1916935 h 3569465"/>
              <a:gd name="connsiteX5" fmla="*/ 7744857 w 9915180"/>
              <a:gd name="connsiteY5" fmla="*/ 1399142 h 3569465"/>
              <a:gd name="connsiteX6" fmla="*/ 8802477 w 9915180"/>
              <a:gd name="connsiteY6" fmla="*/ 661012 h 3569465"/>
              <a:gd name="connsiteX7" fmla="*/ 9915180 w 9915180"/>
              <a:gd name="connsiteY7" fmla="*/ 0 h 3569465"/>
              <a:gd name="connsiteX0" fmla="*/ 0 w 9915180"/>
              <a:gd name="connsiteY0" fmla="*/ 3569465 h 3569465"/>
              <a:gd name="connsiteX1" fmla="*/ 2181339 w 9915180"/>
              <a:gd name="connsiteY1" fmla="*/ 3393195 h 3569465"/>
              <a:gd name="connsiteX2" fmla="*/ 4560983 w 9915180"/>
              <a:gd name="connsiteY2" fmla="*/ 2974554 h 3569465"/>
              <a:gd name="connsiteX3" fmla="*/ 5629619 w 9915180"/>
              <a:gd name="connsiteY3" fmla="*/ 2544896 h 3569465"/>
              <a:gd name="connsiteX4" fmla="*/ 6632154 w 9915180"/>
              <a:gd name="connsiteY4" fmla="*/ 1850834 h 3569465"/>
              <a:gd name="connsiteX5" fmla="*/ 7744857 w 9915180"/>
              <a:gd name="connsiteY5" fmla="*/ 1399142 h 3569465"/>
              <a:gd name="connsiteX6" fmla="*/ 8802477 w 9915180"/>
              <a:gd name="connsiteY6" fmla="*/ 661012 h 3569465"/>
              <a:gd name="connsiteX7" fmla="*/ 9915180 w 9915180"/>
              <a:gd name="connsiteY7" fmla="*/ 0 h 3569465"/>
              <a:gd name="connsiteX0" fmla="*/ 0 w 9915180"/>
              <a:gd name="connsiteY0" fmla="*/ 3569465 h 3569465"/>
              <a:gd name="connsiteX1" fmla="*/ 2181339 w 9915180"/>
              <a:gd name="connsiteY1" fmla="*/ 3393195 h 3569465"/>
              <a:gd name="connsiteX2" fmla="*/ 4560983 w 9915180"/>
              <a:gd name="connsiteY2" fmla="*/ 2974554 h 3569465"/>
              <a:gd name="connsiteX3" fmla="*/ 5629619 w 9915180"/>
              <a:gd name="connsiteY3" fmla="*/ 2544896 h 3569465"/>
              <a:gd name="connsiteX4" fmla="*/ 6632154 w 9915180"/>
              <a:gd name="connsiteY4" fmla="*/ 1850834 h 3569465"/>
              <a:gd name="connsiteX5" fmla="*/ 7700790 w 9915180"/>
              <a:gd name="connsiteY5" fmla="*/ 1255923 h 3569465"/>
              <a:gd name="connsiteX6" fmla="*/ 8802477 w 9915180"/>
              <a:gd name="connsiteY6" fmla="*/ 661012 h 3569465"/>
              <a:gd name="connsiteX7" fmla="*/ 9915180 w 9915180"/>
              <a:gd name="connsiteY7" fmla="*/ 0 h 3569465"/>
              <a:gd name="connsiteX0" fmla="*/ 0 w 9915180"/>
              <a:gd name="connsiteY0" fmla="*/ 3569465 h 3569465"/>
              <a:gd name="connsiteX1" fmla="*/ 2181339 w 9915180"/>
              <a:gd name="connsiteY1" fmla="*/ 3393195 h 3569465"/>
              <a:gd name="connsiteX2" fmla="*/ 4560983 w 9915180"/>
              <a:gd name="connsiteY2" fmla="*/ 2974554 h 3569465"/>
              <a:gd name="connsiteX3" fmla="*/ 5629619 w 9915180"/>
              <a:gd name="connsiteY3" fmla="*/ 2544896 h 3569465"/>
              <a:gd name="connsiteX4" fmla="*/ 6632154 w 9915180"/>
              <a:gd name="connsiteY4" fmla="*/ 1850834 h 3569465"/>
              <a:gd name="connsiteX5" fmla="*/ 7700790 w 9915180"/>
              <a:gd name="connsiteY5" fmla="*/ 1255923 h 3569465"/>
              <a:gd name="connsiteX6" fmla="*/ 8769426 w 9915180"/>
              <a:gd name="connsiteY6" fmla="*/ 594911 h 3569465"/>
              <a:gd name="connsiteX7" fmla="*/ 9915180 w 9915180"/>
              <a:gd name="connsiteY7" fmla="*/ 0 h 3569465"/>
              <a:gd name="connsiteX0" fmla="*/ 0 w 9926197"/>
              <a:gd name="connsiteY0" fmla="*/ 3635567 h 3635567"/>
              <a:gd name="connsiteX1" fmla="*/ 2181339 w 9926197"/>
              <a:gd name="connsiteY1" fmla="*/ 3459297 h 3635567"/>
              <a:gd name="connsiteX2" fmla="*/ 4560983 w 9926197"/>
              <a:gd name="connsiteY2" fmla="*/ 3040656 h 3635567"/>
              <a:gd name="connsiteX3" fmla="*/ 5629619 w 9926197"/>
              <a:gd name="connsiteY3" fmla="*/ 2610998 h 3635567"/>
              <a:gd name="connsiteX4" fmla="*/ 6632154 w 9926197"/>
              <a:gd name="connsiteY4" fmla="*/ 1916936 h 3635567"/>
              <a:gd name="connsiteX5" fmla="*/ 7700790 w 9926197"/>
              <a:gd name="connsiteY5" fmla="*/ 1322025 h 3635567"/>
              <a:gd name="connsiteX6" fmla="*/ 8769426 w 9926197"/>
              <a:gd name="connsiteY6" fmla="*/ 661013 h 3635567"/>
              <a:gd name="connsiteX7" fmla="*/ 9926197 w 9926197"/>
              <a:gd name="connsiteY7" fmla="*/ 0 h 3635567"/>
              <a:gd name="connsiteX0" fmla="*/ 0 w 9926197"/>
              <a:gd name="connsiteY0" fmla="*/ 3635567 h 3635567"/>
              <a:gd name="connsiteX1" fmla="*/ 2390660 w 9926197"/>
              <a:gd name="connsiteY1" fmla="*/ 3360145 h 3635567"/>
              <a:gd name="connsiteX2" fmla="*/ 4560983 w 9926197"/>
              <a:gd name="connsiteY2" fmla="*/ 3040656 h 3635567"/>
              <a:gd name="connsiteX3" fmla="*/ 5629619 w 9926197"/>
              <a:gd name="connsiteY3" fmla="*/ 2610998 h 3635567"/>
              <a:gd name="connsiteX4" fmla="*/ 6632154 w 9926197"/>
              <a:gd name="connsiteY4" fmla="*/ 1916936 h 3635567"/>
              <a:gd name="connsiteX5" fmla="*/ 7700790 w 9926197"/>
              <a:gd name="connsiteY5" fmla="*/ 1322025 h 3635567"/>
              <a:gd name="connsiteX6" fmla="*/ 8769426 w 9926197"/>
              <a:gd name="connsiteY6" fmla="*/ 661013 h 3635567"/>
              <a:gd name="connsiteX7" fmla="*/ 9926197 w 9926197"/>
              <a:gd name="connsiteY7" fmla="*/ 0 h 3635567"/>
              <a:gd name="connsiteX0" fmla="*/ 0 w 9926197"/>
              <a:gd name="connsiteY0" fmla="*/ 3635567 h 3635567"/>
              <a:gd name="connsiteX1" fmla="*/ 1322024 w 9926197"/>
              <a:gd name="connsiteY1" fmla="*/ 3470314 h 3635567"/>
              <a:gd name="connsiteX2" fmla="*/ 2390660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390660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9926197"/>
              <a:gd name="connsiteY0" fmla="*/ 3635567 h 3635567"/>
              <a:gd name="connsiteX1" fmla="*/ 1355074 w 9926197"/>
              <a:gd name="connsiteY1" fmla="*/ 3591499 h 3635567"/>
              <a:gd name="connsiteX2" fmla="*/ 2445745 w 9926197"/>
              <a:gd name="connsiteY2" fmla="*/ 3360145 h 3635567"/>
              <a:gd name="connsiteX3" fmla="*/ 4560983 w 9926197"/>
              <a:gd name="connsiteY3" fmla="*/ 3040656 h 3635567"/>
              <a:gd name="connsiteX4" fmla="*/ 5629619 w 9926197"/>
              <a:gd name="connsiteY4" fmla="*/ 2610998 h 3635567"/>
              <a:gd name="connsiteX5" fmla="*/ 6632154 w 9926197"/>
              <a:gd name="connsiteY5" fmla="*/ 1916936 h 3635567"/>
              <a:gd name="connsiteX6" fmla="*/ 7700790 w 9926197"/>
              <a:gd name="connsiteY6" fmla="*/ 1322025 h 3635567"/>
              <a:gd name="connsiteX7" fmla="*/ 8769426 w 9926197"/>
              <a:gd name="connsiteY7" fmla="*/ 661013 h 3635567"/>
              <a:gd name="connsiteX8" fmla="*/ 9926197 w 9926197"/>
              <a:gd name="connsiteY8" fmla="*/ 0 h 3635567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4560983 w 10256703"/>
              <a:gd name="connsiteY3" fmla="*/ 3833871 h 4428782"/>
              <a:gd name="connsiteX4" fmla="*/ 5629619 w 10256703"/>
              <a:gd name="connsiteY4" fmla="*/ 3404213 h 4428782"/>
              <a:gd name="connsiteX5" fmla="*/ 6632154 w 10256703"/>
              <a:gd name="connsiteY5" fmla="*/ 2710151 h 4428782"/>
              <a:gd name="connsiteX6" fmla="*/ 7700790 w 10256703"/>
              <a:gd name="connsiteY6" fmla="*/ 2115240 h 4428782"/>
              <a:gd name="connsiteX7" fmla="*/ 8769426 w 10256703"/>
              <a:gd name="connsiteY7" fmla="*/ 1454228 h 4428782"/>
              <a:gd name="connsiteX8" fmla="*/ 10256703 w 10256703"/>
              <a:gd name="connsiteY8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4560983 w 10256703"/>
              <a:gd name="connsiteY3" fmla="*/ 3833871 h 4428782"/>
              <a:gd name="connsiteX4" fmla="*/ 5629619 w 10256703"/>
              <a:gd name="connsiteY4" fmla="*/ 3404213 h 4428782"/>
              <a:gd name="connsiteX5" fmla="*/ 6632154 w 10256703"/>
              <a:gd name="connsiteY5" fmla="*/ 2710151 h 4428782"/>
              <a:gd name="connsiteX6" fmla="*/ 7700790 w 10256703"/>
              <a:gd name="connsiteY6" fmla="*/ 2115240 h 4428782"/>
              <a:gd name="connsiteX7" fmla="*/ 8736376 w 10256703"/>
              <a:gd name="connsiteY7" fmla="*/ 1156772 h 4428782"/>
              <a:gd name="connsiteX8" fmla="*/ 10256703 w 10256703"/>
              <a:gd name="connsiteY8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4560983 w 10256703"/>
              <a:gd name="connsiteY3" fmla="*/ 3833871 h 4428782"/>
              <a:gd name="connsiteX4" fmla="*/ 5629619 w 10256703"/>
              <a:gd name="connsiteY4" fmla="*/ 3404213 h 4428782"/>
              <a:gd name="connsiteX5" fmla="*/ 6632154 w 10256703"/>
              <a:gd name="connsiteY5" fmla="*/ 2710151 h 4428782"/>
              <a:gd name="connsiteX6" fmla="*/ 7458419 w 10256703"/>
              <a:gd name="connsiteY6" fmla="*/ 2115240 h 4428782"/>
              <a:gd name="connsiteX7" fmla="*/ 8736376 w 10256703"/>
              <a:gd name="connsiteY7" fmla="*/ 1156772 h 4428782"/>
              <a:gd name="connsiteX8" fmla="*/ 10256703 w 10256703"/>
              <a:gd name="connsiteY8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4560983 w 10256703"/>
              <a:gd name="connsiteY3" fmla="*/ 3833871 h 4428782"/>
              <a:gd name="connsiteX4" fmla="*/ 5497417 w 10256703"/>
              <a:gd name="connsiteY4" fmla="*/ 3294044 h 4428782"/>
              <a:gd name="connsiteX5" fmla="*/ 6632154 w 10256703"/>
              <a:gd name="connsiteY5" fmla="*/ 2710151 h 4428782"/>
              <a:gd name="connsiteX6" fmla="*/ 7458419 w 10256703"/>
              <a:gd name="connsiteY6" fmla="*/ 2115240 h 4428782"/>
              <a:gd name="connsiteX7" fmla="*/ 8736376 w 10256703"/>
              <a:gd name="connsiteY7" fmla="*/ 1156772 h 4428782"/>
              <a:gd name="connsiteX8" fmla="*/ 10256703 w 10256703"/>
              <a:gd name="connsiteY8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437262 w 10256703"/>
              <a:gd name="connsiteY3" fmla="*/ 4032175 h 4428782"/>
              <a:gd name="connsiteX4" fmla="*/ 4560983 w 10256703"/>
              <a:gd name="connsiteY4" fmla="*/ 3833871 h 4428782"/>
              <a:gd name="connsiteX5" fmla="*/ 5497417 w 10256703"/>
              <a:gd name="connsiteY5" fmla="*/ 3294044 h 4428782"/>
              <a:gd name="connsiteX6" fmla="*/ 6632154 w 10256703"/>
              <a:gd name="connsiteY6" fmla="*/ 2710151 h 4428782"/>
              <a:gd name="connsiteX7" fmla="*/ 7458419 w 10256703"/>
              <a:gd name="connsiteY7" fmla="*/ 2115240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525397 w 10256703"/>
              <a:gd name="connsiteY3" fmla="*/ 3877939 h 4428782"/>
              <a:gd name="connsiteX4" fmla="*/ 4560983 w 10256703"/>
              <a:gd name="connsiteY4" fmla="*/ 3833871 h 4428782"/>
              <a:gd name="connsiteX5" fmla="*/ 5497417 w 10256703"/>
              <a:gd name="connsiteY5" fmla="*/ 3294044 h 4428782"/>
              <a:gd name="connsiteX6" fmla="*/ 6632154 w 10256703"/>
              <a:gd name="connsiteY6" fmla="*/ 2710151 h 4428782"/>
              <a:gd name="connsiteX7" fmla="*/ 7458419 w 10256703"/>
              <a:gd name="connsiteY7" fmla="*/ 2115240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525397 w 10256703"/>
              <a:gd name="connsiteY3" fmla="*/ 3877939 h 4428782"/>
              <a:gd name="connsiteX4" fmla="*/ 4616067 w 10256703"/>
              <a:gd name="connsiteY4" fmla="*/ 3580483 h 4428782"/>
              <a:gd name="connsiteX5" fmla="*/ 5497417 w 10256703"/>
              <a:gd name="connsiteY5" fmla="*/ 3294044 h 4428782"/>
              <a:gd name="connsiteX6" fmla="*/ 6632154 w 10256703"/>
              <a:gd name="connsiteY6" fmla="*/ 2710151 h 4428782"/>
              <a:gd name="connsiteX7" fmla="*/ 7458419 w 10256703"/>
              <a:gd name="connsiteY7" fmla="*/ 2115240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525397 w 10256703"/>
              <a:gd name="connsiteY3" fmla="*/ 3877939 h 4428782"/>
              <a:gd name="connsiteX4" fmla="*/ 4616067 w 10256703"/>
              <a:gd name="connsiteY4" fmla="*/ 3580483 h 4428782"/>
              <a:gd name="connsiteX5" fmla="*/ 5541485 w 10256703"/>
              <a:gd name="connsiteY5" fmla="*/ 3216925 h 4428782"/>
              <a:gd name="connsiteX6" fmla="*/ 6632154 w 10256703"/>
              <a:gd name="connsiteY6" fmla="*/ 2710151 h 4428782"/>
              <a:gd name="connsiteX7" fmla="*/ 7458419 w 10256703"/>
              <a:gd name="connsiteY7" fmla="*/ 2115240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525397 w 10256703"/>
              <a:gd name="connsiteY3" fmla="*/ 3877939 h 4428782"/>
              <a:gd name="connsiteX4" fmla="*/ 4616067 w 10256703"/>
              <a:gd name="connsiteY4" fmla="*/ 3580483 h 4428782"/>
              <a:gd name="connsiteX5" fmla="*/ 5541485 w 10256703"/>
              <a:gd name="connsiteY5" fmla="*/ 3216925 h 4428782"/>
              <a:gd name="connsiteX6" fmla="*/ 6654188 w 10256703"/>
              <a:gd name="connsiteY6" fmla="*/ 2610999 h 4428782"/>
              <a:gd name="connsiteX7" fmla="*/ 7458419 w 10256703"/>
              <a:gd name="connsiteY7" fmla="*/ 2115240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525397 w 10256703"/>
              <a:gd name="connsiteY3" fmla="*/ 3877939 h 4428782"/>
              <a:gd name="connsiteX4" fmla="*/ 4616067 w 10256703"/>
              <a:gd name="connsiteY4" fmla="*/ 3580483 h 4428782"/>
              <a:gd name="connsiteX5" fmla="*/ 5541485 w 10256703"/>
              <a:gd name="connsiteY5" fmla="*/ 3216925 h 4428782"/>
              <a:gd name="connsiteX6" fmla="*/ 6654188 w 10256703"/>
              <a:gd name="connsiteY6" fmla="*/ 2610999 h 4428782"/>
              <a:gd name="connsiteX7" fmla="*/ 7678756 w 10256703"/>
              <a:gd name="connsiteY7" fmla="*/ 1949987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525397 w 10256703"/>
              <a:gd name="connsiteY3" fmla="*/ 3877939 h 4428782"/>
              <a:gd name="connsiteX4" fmla="*/ 4616067 w 10256703"/>
              <a:gd name="connsiteY4" fmla="*/ 3580483 h 4428782"/>
              <a:gd name="connsiteX5" fmla="*/ 5541485 w 10256703"/>
              <a:gd name="connsiteY5" fmla="*/ 3216925 h 4428782"/>
              <a:gd name="connsiteX6" fmla="*/ 6709273 w 10256703"/>
              <a:gd name="connsiteY6" fmla="*/ 2478797 h 4428782"/>
              <a:gd name="connsiteX7" fmla="*/ 7678756 w 10256703"/>
              <a:gd name="connsiteY7" fmla="*/ 1949987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525397 w 10256703"/>
              <a:gd name="connsiteY3" fmla="*/ 3877939 h 4428782"/>
              <a:gd name="connsiteX4" fmla="*/ 4616067 w 10256703"/>
              <a:gd name="connsiteY4" fmla="*/ 3580483 h 4428782"/>
              <a:gd name="connsiteX5" fmla="*/ 5541485 w 10256703"/>
              <a:gd name="connsiteY5" fmla="*/ 3216925 h 4428782"/>
              <a:gd name="connsiteX6" fmla="*/ 6687239 w 10256703"/>
              <a:gd name="connsiteY6" fmla="*/ 2577949 h 4428782"/>
              <a:gd name="connsiteX7" fmla="*/ 7678756 w 10256703"/>
              <a:gd name="connsiteY7" fmla="*/ 1949987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53360 h 4428782"/>
              <a:gd name="connsiteX3" fmla="*/ 3525397 w 10256703"/>
              <a:gd name="connsiteY3" fmla="*/ 3877939 h 4428782"/>
              <a:gd name="connsiteX4" fmla="*/ 4627084 w 10256703"/>
              <a:gd name="connsiteY4" fmla="*/ 3547432 h 4428782"/>
              <a:gd name="connsiteX5" fmla="*/ 5541485 w 10256703"/>
              <a:gd name="connsiteY5" fmla="*/ 3216925 h 4428782"/>
              <a:gd name="connsiteX6" fmla="*/ 6687239 w 10256703"/>
              <a:gd name="connsiteY6" fmla="*/ 2577949 h 4428782"/>
              <a:gd name="connsiteX7" fmla="*/ 7678756 w 10256703"/>
              <a:gd name="connsiteY7" fmla="*/ 1949987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75393 h 4428782"/>
              <a:gd name="connsiteX3" fmla="*/ 3525397 w 10256703"/>
              <a:gd name="connsiteY3" fmla="*/ 3877939 h 4428782"/>
              <a:gd name="connsiteX4" fmla="*/ 4627084 w 10256703"/>
              <a:gd name="connsiteY4" fmla="*/ 3547432 h 4428782"/>
              <a:gd name="connsiteX5" fmla="*/ 5541485 w 10256703"/>
              <a:gd name="connsiteY5" fmla="*/ 3216925 h 4428782"/>
              <a:gd name="connsiteX6" fmla="*/ 6687239 w 10256703"/>
              <a:gd name="connsiteY6" fmla="*/ 2577949 h 4428782"/>
              <a:gd name="connsiteX7" fmla="*/ 7678756 w 10256703"/>
              <a:gd name="connsiteY7" fmla="*/ 1949987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75393 h 4428782"/>
              <a:gd name="connsiteX3" fmla="*/ 3525397 w 10256703"/>
              <a:gd name="connsiteY3" fmla="*/ 3877939 h 4428782"/>
              <a:gd name="connsiteX4" fmla="*/ 4627084 w 10256703"/>
              <a:gd name="connsiteY4" fmla="*/ 3547432 h 4428782"/>
              <a:gd name="connsiteX5" fmla="*/ 5541485 w 10256703"/>
              <a:gd name="connsiteY5" fmla="*/ 3216925 h 4428782"/>
              <a:gd name="connsiteX6" fmla="*/ 6687239 w 10256703"/>
              <a:gd name="connsiteY6" fmla="*/ 2577949 h 4428782"/>
              <a:gd name="connsiteX7" fmla="*/ 7678756 w 10256703"/>
              <a:gd name="connsiteY7" fmla="*/ 1949987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75393 h 4428782"/>
              <a:gd name="connsiteX3" fmla="*/ 3525397 w 10256703"/>
              <a:gd name="connsiteY3" fmla="*/ 3877939 h 4428782"/>
              <a:gd name="connsiteX4" fmla="*/ 4627084 w 10256703"/>
              <a:gd name="connsiteY4" fmla="*/ 3547432 h 4428782"/>
              <a:gd name="connsiteX5" fmla="*/ 5541485 w 10256703"/>
              <a:gd name="connsiteY5" fmla="*/ 3216925 h 4428782"/>
              <a:gd name="connsiteX6" fmla="*/ 6687239 w 10256703"/>
              <a:gd name="connsiteY6" fmla="*/ 2577949 h 4428782"/>
              <a:gd name="connsiteX7" fmla="*/ 7678756 w 10256703"/>
              <a:gd name="connsiteY7" fmla="*/ 1949987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  <a:gd name="connsiteX0" fmla="*/ 0 w 10256703"/>
              <a:gd name="connsiteY0" fmla="*/ 4428782 h 4428782"/>
              <a:gd name="connsiteX1" fmla="*/ 1355074 w 10256703"/>
              <a:gd name="connsiteY1" fmla="*/ 4384714 h 4428782"/>
              <a:gd name="connsiteX2" fmla="*/ 2445745 w 10256703"/>
              <a:gd name="connsiteY2" fmla="*/ 4175393 h 4428782"/>
              <a:gd name="connsiteX3" fmla="*/ 3525397 w 10256703"/>
              <a:gd name="connsiteY3" fmla="*/ 3877939 h 4428782"/>
              <a:gd name="connsiteX4" fmla="*/ 4627084 w 10256703"/>
              <a:gd name="connsiteY4" fmla="*/ 3547432 h 4428782"/>
              <a:gd name="connsiteX5" fmla="*/ 5541485 w 10256703"/>
              <a:gd name="connsiteY5" fmla="*/ 3216925 h 4428782"/>
              <a:gd name="connsiteX6" fmla="*/ 6687239 w 10256703"/>
              <a:gd name="connsiteY6" fmla="*/ 2577949 h 4428782"/>
              <a:gd name="connsiteX7" fmla="*/ 7678756 w 10256703"/>
              <a:gd name="connsiteY7" fmla="*/ 1949987 h 4428782"/>
              <a:gd name="connsiteX8" fmla="*/ 8736376 w 10256703"/>
              <a:gd name="connsiteY8" fmla="*/ 1156772 h 4428782"/>
              <a:gd name="connsiteX9" fmla="*/ 10256703 w 10256703"/>
              <a:gd name="connsiteY9" fmla="*/ 0 h 4428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56703" h="4428782">
                <a:moveTo>
                  <a:pt x="0" y="4428782"/>
                </a:moveTo>
                <a:cubicBezTo>
                  <a:pt x="451691" y="4414093"/>
                  <a:pt x="947450" y="4426946"/>
                  <a:pt x="1355074" y="4384714"/>
                </a:cubicBezTo>
                <a:cubicBezTo>
                  <a:pt x="1762698" y="4342483"/>
                  <a:pt x="2084024" y="4259856"/>
                  <a:pt x="2445745" y="4175393"/>
                </a:cubicBezTo>
                <a:cubicBezTo>
                  <a:pt x="2807466" y="4090930"/>
                  <a:pt x="2401676" y="4195592"/>
                  <a:pt x="3525397" y="3877939"/>
                </a:cubicBezTo>
                <a:cubicBezTo>
                  <a:pt x="4649118" y="3560286"/>
                  <a:pt x="4291069" y="3657601"/>
                  <a:pt x="4627084" y="3547432"/>
                </a:cubicBezTo>
                <a:cubicBezTo>
                  <a:pt x="4963099" y="3437263"/>
                  <a:pt x="5198126" y="3378505"/>
                  <a:pt x="5541485" y="3216925"/>
                </a:cubicBezTo>
                <a:cubicBezTo>
                  <a:pt x="5884844" y="3055345"/>
                  <a:pt x="6331027" y="2789105"/>
                  <a:pt x="6687239" y="2577949"/>
                </a:cubicBezTo>
                <a:cubicBezTo>
                  <a:pt x="7043451" y="2366793"/>
                  <a:pt x="7337233" y="2186850"/>
                  <a:pt x="7678756" y="1949987"/>
                </a:cubicBezTo>
                <a:cubicBezTo>
                  <a:pt x="8020279" y="1713124"/>
                  <a:pt x="8306718" y="1481770"/>
                  <a:pt x="8736376" y="1156772"/>
                </a:cubicBezTo>
                <a:cubicBezTo>
                  <a:pt x="9166034" y="831774"/>
                  <a:pt x="9760944" y="484743"/>
                  <a:pt x="10256703" y="0"/>
                </a:cubicBezTo>
              </a:path>
            </a:pathLst>
          </a:custGeom>
          <a:ln w="76200">
            <a:solidFill>
              <a:srgbClr val="E6D7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570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990815F-4728-4EC6-8691-8970719DDF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9C65DCF5-D349-4183-9E35-CE640FC8E597}"/>
              </a:ext>
            </a:extLst>
          </p:cNvPr>
          <p:cNvSpPr txBox="1">
            <a:spLocks/>
          </p:cNvSpPr>
          <p:nvPr/>
        </p:nvSpPr>
        <p:spPr>
          <a:xfrm>
            <a:off x="787400" y="731176"/>
            <a:ext cx="10617200" cy="5420238"/>
          </a:xfrm>
          <a:prstGeom prst="rect">
            <a:avLst/>
          </a:prstGeom>
          <a:solidFill>
            <a:srgbClr val="2E8ACC">
              <a:alpha val="39000"/>
            </a:srgbClr>
          </a:solidFill>
          <a:ln>
            <a:noFill/>
          </a:ln>
        </p:spPr>
        <p:txBody>
          <a:bodyPr lIns="360000" tIns="360000" rIns="360000" bIns="360000" anchor="t" anchorCtr="0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algn="ctr"/>
            <a:endParaRPr lang="cs-CZ" sz="4800" dirty="0">
              <a:solidFill>
                <a:schemeClr val="bg1"/>
              </a:solidFill>
            </a:endParaRPr>
          </a:p>
          <a:p>
            <a:pPr algn="ctr"/>
            <a:r>
              <a:rPr lang="cs-CZ" sz="4800" dirty="0">
                <a:solidFill>
                  <a:schemeClr val="bg1"/>
                </a:solidFill>
              </a:rPr>
              <a:t>Děkuji Vám za pozornost</a:t>
            </a:r>
            <a:br>
              <a:rPr lang="cs-CZ" sz="4800" dirty="0">
                <a:solidFill>
                  <a:schemeClr val="bg1"/>
                </a:solidFill>
              </a:rPr>
            </a:br>
            <a:endParaRPr lang="cs-CZ" sz="4800" dirty="0">
              <a:solidFill>
                <a:schemeClr val="bg1"/>
              </a:solidFill>
            </a:endParaRPr>
          </a:p>
          <a:p>
            <a:pPr algn="ctr"/>
            <a:endParaRPr lang="cs-CZ" sz="4800" dirty="0">
              <a:solidFill>
                <a:schemeClr val="bg1"/>
              </a:solidFill>
            </a:endParaRPr>
          </a:p>
          <a:p>
            <a:pPr algn="ctr"/>
            <a:endParaRPr lang="cs-CZ" sz="4800" dirty="0">
              <a:solidFill>
                <a:schemeClr val="bg1"/>
              </a:solidFill>
            </a:endParaRPr>
          </a:p>
          <a:p>
            <a:pPr algn="ctr"/>
            <a:endParaRPr lang="cs-CZ" sz="4800" dirty="0">
              <a:solidFill>
                <a:schemeClr val="bg1"/>
              </a:solidFill>
            </a:endParaRPr>
          </a:p>
          <a:p>
            <a:pPr algn="ctr"/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sz="4800" dirty="0">
                <a:solidFill>
                  <a:schemeClr val="bg1"/>
                </a:solidFill>
              </a:rPr>
            </a:br>
            <a:endParaRPr lang="pt-BR" sz="4800" dirty="0">
              <a:solidFill>
                <a:schemeClr val="bg1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B0BC4BE-FA05-43E6-954E-2500554100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2646203"/>
            <a:ext cx="2693210" cy="90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6425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kceBioplyn_2021-02-02.pptx" id="{A843337B-DEF1-49FC-90F5-CD1528D7D06B}" vid="{1561EE84-3991-4C0B-8FB2-BEDC71830172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CZ BIOM tmavá</Template>
  <TotalTime>285</TotalTime>
  <Words>104</Words>
  <Application>Microsoft Office PowerPoint</Application>
  <PresentationFormat>Širokoúhlá obrazovka</PresentationFormat>
  <Paragraphs>25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4" baseType="lpstr">
      <vt:lpstr>Arial</vt:lpstr>
      <vt:lpstr>Calibri</vt:lpstr>
      <vt:lpstr>Open Sans</vt:lpstr>
      <vt:lpstr>Open Sans Light</vt:lpstr>
      <vt:lpstr>Open Sans SemiBold</vt:lpstr>
      <vt:lpstr>Motiv Office</vt:lpstr>
      <vt:lpstr> Bioplynové stanice  ve strategiích měst a firem     Martin Schwarz </vt:lpstr>
      <vt:lpstr>Cirkulární odpadové hospodářství</vt:lpstr>
      <vt:lpstr>Prezentace aplikace PowerPoint</vt:lpstr>
      <vt:lpstr>Obnovitelná energie z bioplynu</vt:lpstr>
      <vt:lpstr>Flexibilní energetika</vt:lpstr>
      <vt:lpstr>Potenciál biometanu (scénář NKEP)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Světové a evropské trendy sektoru bioplynu</dc:title>
  <dc:creator>Martin Schwarz</dc:creator>
  <cp:lastModifiedBy>Jana</cp:lastModifiedBy>
  <cp:revision>16</cp:revision>
  <dcterms:created xsi:type="dcterms:W3CDTF">2021-06-10T16:39:59Z</dcterms:created>
  <dcterms:modified xsi:type="dcterms:W3CDTF">2021-06-11T10:13:21Z</dcterms:modified>
</cp:coreProperties>
</file>